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embeddings/oleObject1.wdp" ContentType="image/vnd.ms-photo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SpecialPlsOnTitleSld="0" strictFirstAndLastChars="0">
  <p:sldMasterIdLst>
    <p:sldMasterId id="2147483888" r:id="rId1"/>
    <p:sldMasterId id="2147483889" r:id="rId2"/>
  </p:sldMasterIdLst>
  <p:notesMasterIdLst>
    <p:notesMasterId r:id="rId3"/>
  </p:notesMasterIdLst>
  <p:sldIdLst>
    <p:sldId id="256" r:id="rId4"/>
    <p:sldId id="257" r:id="rId5"/>
    <p:sldId id="258" r:id="rId6"/>
    <p:sldId id="312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311" r:id="rId18"/>
    <p:sldId id="309" r:id="rId19"/>
    <p:sldId id="310" r:id="rId20"/>
    <p:sldId id="270" r:id="rId21"/>
    <p:sldId id="271" r:id="rId22"/>
    <p:sldId id="272" r:id="rId23"/>
    <p:sldId id="273" r:id="rId24"/>
    <p:sldId id="274" r:id="rId25"/>
    <p:sldId id="275" r:id="rId26"/>
    <p:sldId id="314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313" r:id="rId48"/>
    <p:sldId id="296" r:id="rId49"/>
    <p:sldId id="297" r:id="rId50"/>
    <p:sldId id="298" r:id="rId51"/>
    <p:sldId id="299" r:id="rId52"/>
    <p:sldId id="307" r:id="rId53"/>
    <p:sldId id="300" r:id="rId54"/>
    <p:sldId id="301" r:id="rId55"/>
    <p:sldId id="302" r:id="rId56"/>
    <p:sldId id="303" r:id="rId57"/>
    <p:sldId id="304" r:id="rId58"/>
  </p:sldIdLst>
  <p:sldSz cx="12187238" cy="6854825"/>
  <p:notesSz cx="6858000" cy="9144000"/>
  <p:defaultTextStyle>
    <a:defPPr algn="l" rtl="0" eaLnBrk="0" latinLnBrk="1" hangingPunct="0">
      <a:defRPr kumimoji="1" lang="ko-KR" altLang="en-US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2838BEF-8BB2-4498-84A7-C5851F593DF1}" styleName="보통 스타일 4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2579"/>
    <p:restoredTop sz="94925" autoAdjust="0"/>
  </p:normalViewPr>
  <p:slideViewPr>
    <p:cSldViewPr>
      <p:cViewPr varScale="1">
        <p:scale>
          <a:sx n="100" d="100"/>
          <a:sy n="100" d="100"/>
        </p:scale>
        <p:origin x="-690" y="-72"/>
      </p:cViewPr>
      <p:guideLst>
        <p:guide orient="horz" pos="2156"/>
        <p:guide pos="3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27" cy="72027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slideMaster" Target="slideMasters/slideMaster2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notesMaster" Target="notesMasters/notes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slide" Target="slides/slide42.xml"  /><Relationship Id="rId46" Type="http://schemas.openxmlformats.org/officeDocument/2006/relationships/slide" Target="slides/slide43.xml"  /><Relationship Id="rId47" Type="http://schemas.openxmlformats.org/officeDocument/2006/relationships/slide" Target="slides/slide44.xml"  /><Relationship Id="rId48" Type="http://schemas.openxmlformats.org/officeDocument/2006/relationships/slide" Target="slides/slide45.xml"  /><Relationship Id="rId49" Type="http://schemas.openxmlformats.org/officeDocument/2006/relationships/slide" Target="slides/slide46.xml"  /><Relationship Id="rId5" Type="http://schemas.openxmlformats.org/officeDocument/2006/relationships/slide" Target="slides/slide2.xml"  /><Relationship Id="rId50" Type="http://schemas.openxmlformats.org/officeDocument/2006/relationships/slide" Target="slides/slide47.xml"  /><Relationship Id="rId51" Type="http://schemas.openxmlformats.org/officeDocument/2006/relationships/slide" Target="slides/slide48.xml"  /><Relationship Id="rId52" Type="http://schemas.openxmlformats.org/officeDocument/2006/relationships/slide" Target="slides/slide49.xml"  /><Relationship Id="rId53" Type="http://schemas.openxmlformats.org/officeDocument/2006/relationships/slide" Target="slides/slide50.xml"  /><Relationship Id="rId54" Type="http://schemas.openxmlformats.org/officeDocument/2006/relationships/slide" Target="slides/slide51.xml"  /><Relationship Id="rId55" Type="http://schemas.openxmlformats.org/officeDocument/2006/relationships/slide" Target="slides/slide52.xml"  /><Relationship Id="rId56" Type="http://schemas.openxmlformats.org/officeDocument/2006/relationships/slide" Target="slides/slide53.xml"  /><Relationship Id="rId57" Type="http://schemas.openxmlformats.org/officeDocument/2006/relationships/slide" Target="slides/slide54.xml"  /><Relationship Id="rId58" Type="http://schemas.openxmlformats.org/officeDocument/2006/relationships/slide" Target="slides/slide55.xml"  /><Relationship Id="rId59" Type="http://schemas.openxmlformats.org/officeDocument/2006/relationships/presProps" Target="presProps.xml"  /><Relationship Id="rId6" Type="http://schemas.openxmlformats.org/officeDocument/2006/relationships/slide" Target="slides/slide3.xml"  /><Relationship Id="rId60" Type="http://schemas.openxmlformats.org/officeDocument/2006/relationships/viewProps" Target="viewProps.xml"  /><Relationship Id="rId61" Type="http://schemas.openxmlformats.org/officeDocument/2006/relationships/theme" Target="theme/theme1.xml"  /><Relationship Id="rId62" Type="http://schemas.openxmlformats.org/officeDocument/2006/relationships/tableStyles" Target="tableStyles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2020-03-19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97" y="685800"/>
            <a:ext cx="6095804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1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2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2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1">
              <a:rPr lang="ko-KR" altLang="en-US" smtClean="0"/>
              <a:pPr/>
              <a:t>2020-03-18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399" y="2130425"/>
            <a:ext cx="10363199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2020-03-18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2020-03-18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2020-03-18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2020-03-18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2020-03-18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2020-03-18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2020-03-18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36481" y="6353597"/>
            <a:ext cx="2742649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5" tIns="45725" rIns="91475" bIns="45725" anchor="ctr">
            <a:noAutofit/>
          </a:bodyPr>
          <a:lstStyle>
            <a:lvl1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sym typeface="Arial"/>
              </a:defRPr>
            </a:lvl1pPr>
          </a:lstStyle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  <a:sym typeface="Arial"/>
              </a:rPr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2020-03-18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6276" y="6353597"/>
            <a:ext cx="4114030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5" tIns="45725" rIns="91475" bIns="45725" anchor="ctr">
            <a:noAutofit/>
          </a:bodyPr>
          <a:lstStyle>
            <a:lvl1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sym typeface="Arial"/>
              </a:defRPr>
            </a:lvl1pPr>
          </a:lstStyle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7453" y="6353597"/>
            <a:ext cx="2742705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5" tIns="45725" rIns="91475" bIns="45725" anchor="ctr">
            <a:noAutofit/>
          </a:bodyPr>
          <a:lstStyle>
            <a:lvl1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sym typeface="Arial"/>
              </a:defRPr>
            </a:lvl1pPr>
          </a:lstStyle>
          <a:p>
            <a: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CEE9A671-9AF2-434E-BAAC-E28C25B0C153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sym typeface="Arial"/>
              </a:rPr>
              <a:pPr marL="0" lvl="0" indent="0" algn="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Arial"/>
              <a:sym typeface="Arial"/>
            </a:endParaRPr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2020-03-18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-12314" y="2130425"/>
            <a:ext cx="12192000" cy="1470025"/>
          </a:xfrm>
        </p:spPr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2020-03-18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599" y="274638"/>
            <a:ext cx="10972799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>
          <a:xfrm>
            <a:off x="2859322" y="2196090"/>
            <a:ext cx="6475199" cy="3240000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2020-03-18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본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2020-03-18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3" y="4406900"/>
            <a:ext cx="10363199" cy="1362075"/>
          </a:xfrm>
        </p:spPr>
        <p:txBody>
          <a:bodyPr anchor="t"/>
          <a:lstStyle>
            <a:lvl1pPr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"/>
          </p:nvPr>
        </p:nvSpPr>
        <p:spPr>
          <a:xfrm>
            <a:off x="608037" y="1643063"/>
            <a:ext cx="10972799" cy="45252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2020-03-18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328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4846" y="1599540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half" idx="3"/>
          </p:nvPr>
        </p:nvSpPr>
        <p:spPr>
          <a:xfrm>
            <a:off x="607766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half" idx="4"/>
          </p:nvPr>
        </p:nvSpPr>
        <p:spPr>
          <a:xfrm>
            <a:off x="6193284" y="3982577"/>
            <a:ext cx="5382407" cy="219509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0"/>
          </p:nvPr>
        </p:nvSpPr>
        <p:spPr>
          <a:xfrm>
            <a:off x="836481" y="6353597"/>
            <a:ext cx="2742649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5" tIns="45725" rIns="91475" bIns="45725" anchor="ctr">
            <a:noAutofit/>
          </a:bodyPr>
          <a:lstStyle>
            <a:lvl1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sym typeface="Arial"/>
              </a:defRPr>
            </a:lvl1pPr>
          </a:lstStyle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8D7A7C4-C82A-4D21-9AB0-F0C5A1D3EF09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  <a:sym typeface="Arial"/>
              </a:rPr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2020-03-18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6276" y="6353597"/>
            <a:ext cx="4114030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5" tIns="45725" rIns="91475" bIns="45725" anchor="ctr">
            <a:noAutofit/>
          </a:bodyPr>
          <a:lstStyle>
            <a:lvl1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sym typeface="Arial"/>
              </a:defRPr>
            </a:lvl1pPr>
          </a:lstStyle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07453" y="6353597"/>
            <a:ext cx="2742705" cy="365046"/>
          </a:xfr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5" tIns="45725" rIns="91475" bIns="45725" anchor="ctr">
            <a:noAutofit/>
          </a:bodyPr>
          <a:lstStyle>
            <a:lvl1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sym typeface="Arial"/>
              </a:defRPr>
            </a:lvl1pPr>
          </a:lstStyle>
          <a:p>
            <a: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15667851-A3B8-441B-AD4E-F075EEB638CA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sym typeface="Arial"/>
              </a:rPr>
              <a:pPr marL="0" lvl="0" indent="0" algn="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Arial"/>
              <a:sym typeface="Arial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199" cy="4114800"/>
          </a:xfrm>
        </p:spPr>
        <p:txBody>
          <a:bodyPr>
            <a:normAutofit/>
          </a:bodyPr>
          <a:lstStyle/>
          <a:p>
            <a:pPr lvl="0"/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199" cy="804862"/>
          </a:xfrm>
        </p:spPr>
        <p:txBody>
          <a:bodyPr/>
          <a:lstStyle>
            <a:lvl1pPr>
              <a:defRPr sz="1411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10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7A7C4-C82A-4D21-9AB0-F0C5A1D3EF09}" type="datetimeFigureOut">
              <a:rPr lang="ko-KR" altLang="en-US" smtClean="0"/>
              <a:pPr/>
              <a:t>2020-03-18</a:t>
            </a:fld>
            <a:endParaRPr lang="ko-KR" altLang="en-US"/>
          </a:p>
        </p:txBody>
      </p:sp>
      <p:sp>
        <p:nvSpPr>
          <p:cNvPr id="11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_rels/slideMaster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slideLayout" Target="../slideLayouts/slideLayout22.xml"  /><Relationship Id="rId11" Type="http://schemas.openxmlformats.org/officeDocument/2006/relationships/slideLayout" Target="../slideLayouts/slideLayout23.xml"  /><Relationship Id="rId12" Type="http://schemas.openxmlformats.org/officeDocument/2006/relationships/slideLayout" Target="../slideLayouts/slideLayout24.xml"  /><Relationship Id="rId13" Type="http://schemas.openxmlformats.org/officeDocument/2006/relationships/theme" Target="../theme/theme2.xml"  /><Relationship Id="rId2" Type="http://schemas.openxmlformats.org/officeDocument/2006/relationships/slideLayout" Target="../slideLayouts/slideLayout14.xml"  /><Relationship Id="rId3" Type="http://schemas.openxmlformats.org/officeDocument/2006/relationships/slideLayout" Target="../slideLayouts/slideLayout15.xml"  /><Relationship Id="rId4" Type="http://schemas.openxmlformats.org/officeDocument/2006/relationships/slideLayout" Target="../slideLayouts/slideLayout16.xml"  /><Relationship Id="rId5" Type="http://schemas.openxmlformats.org/officeDocument/2006/relationships/slideLayout" Target="../slideLayouts/slideLayout17.xml"  /><Relationship Id="rId6" Type="http://schemas.openxmlformats.org/officeDocument/2006/relationships/slideLayout" Target="../slideLayouts/slideLayout18.xml"  /><Relationship Id="rId7" Type="http://schemas.openxmlformats.org/officeDocument/2006/relationships/slideLayout" Target="../slideLayouts/slideLayout19.xml"  /><Relationship Id="rId8" Type="http://schemas.openxmlformats.org/officeDocument/2006/relationships/slideLayout" Target="../slideLayouts/slideLayout20.xml"  /><Relationship Id="rId9" Type="http://schemas.openxmlformats.org/officeDocument/2006/relationships/slideLayout" Target="../slideLayouts/slideLayout2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Pr>
        <a:solidFill>
          <a:srgbClr val="EAE6D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6481" y="363483"/>
            <a:ext cx="10515240" cy="13253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5" tIns="45725" rIns="91475" bIns="45725" anchor="ctr">
            <a:no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Arial"/>
                <a:ea typeface="+mn-ea"/>
                <a:cs typeface="+mn-cs"/>
                <a:sym typeface="Arial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193288" y="3982301"/>
            <a:ext cx="5382260" cy="21951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5" tIns="45725" rIns="91475" bIns="45725" anchor="t">
            <a:noAutofit/>
          </a:bodyPr>
          <a:lstStyle/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+mn-ea"/>
                <a:cs typeface="+mn-cs"/>
                <a:sym typeface="Arial"/>
              </a:rPr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5" tIns="45725" rIns="91475" bIns="45725" anchor="ctr">
            <a:noAutofit/>
          </a:bodyPr>
          <a:lstStyle>
            <a:lvl1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sym typeface="Arial"/>
              </a:defRPr>
            </a:lvl1pPr>
          </a:lstStyle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  <a:sym typeface="Arial"/>
              </a:rPr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2020-03-18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5" tIns="45725" rIns="91475" bIns="45725" anchor="ctr">
            <a:noAutofit/>
          </a:bodyPr>
          <a:lstStyle>
            <a:lvl1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sym typeface="Arial"/>
              </a:defRPr>
            </a:lvl1pPr>
          </a:lstStyle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5" tIns="45725" rIns="91475" bIns="45725" anchor="ctr">
            <a:noAutofit/>
          </a:bodyPr>
          <a:lstStyle>
            <a:lvl1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sym typeface="Arial"/>
              </a:defRPr>
            </a:lvl1pPr>
          </a:lstStyle>
          <a:p>
            <a: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293B2655-DDE0-4E97-B6F5-7D2834B95275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  <a:sym typeface="Arial"/>
              </a:rPr>
              <a:pPr marL="0" lvl="0" indent="0" algn="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  <a:sym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  <p:sldLayoutId id="2147483735" r:id="rId6"/>
    <p:sldLayoutId id="2147483736" r:id="rId7"/>
    <p:sldLayoutId id="2147483737" r:id="rId8"/>
    <p:sldLayoutId id="2147483738" r:id="rId9"/>
    <p:sldLayoutId id="2147483739" r:id="rId10"/>
    <p:sldLayoutId id="2147483740" r:id="rId11"/>
    <p:sldLayoutId id="2147483741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1_한컴오피스">
    <p:bg>
      <p:bgPr>
        <a:solidFill>
          <a:srgbClr val="EAE6DF">
            <a:alpha val="10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6481" y="363483"/>
            <a:ext cx="10515240" cy="13253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5" tIns="45725" rIns="91475" bIns="45725" anchor="ctr">
            <a:noAutofit/>
          </a:bodyPr>
          <a:lstStyle/>
          <a:p>
            <a:pPr marL="0" lvl="0" indent="0" algn="ctr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400" b="0" i="0" baseline="0">
                <a:solidFill>
                  <a:schemeClr val="tx2"/>
                </a:solidFill>
                <a:latin typeface="Arial"/>
                <a:ea typeface="+mn-ea"/>
                <a:cs typeface="+mn-cs"/>
                <a:sym typeface="Arial"/>
              </a:rPr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193288" y="3982301"/>
            <a:ext cx="5382260" cy="21951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5" tIns="45725" rIns="91475" bIns="45725" anchor="t">
            <a:noAutofit/>
          </a:bodyPr>
          <a:lstStyle/>
          <a:p>
            <a:pPr marL="0" lvl="0" indent="0" algn="l" defTabSz="1028836" rtl="0" eaLnBrk="1" latinLnBrk="1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/>
            </a:pPr>
            <a:r>
              <a:rPr kumimoji="0" lang="ko-KR" altLang="en-US" sz="3200" b="0" i="0" baseline="0">
                <a:solidFill>
                  <a:schemeClr val="tx1"/>
                </a:solidFill>
                <a:latin typeface="Arial"/>
                <a:ea typeface="+mn-ea"/>
                <a:cs typeface="+mn-cs"/>
                <a:sym typeface="Arial"/>
              </a:rPr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6481" y="6353597"/>
            <a:ext cx="2742649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5" tIns="45725" rIns="91475" bIns="45725" anchor="ctr">
            <a:noAutofit/>
          </a:bodyPr>
          <a:lstStyle>
            <a:lvl1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sym typeface="Arial"/>
              </a:defRPr>
            </a:lvl1pPr>
          </a:lstStyle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D422D86A-5F52-4165-8473-F1B836277586}" type="datetime1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  <a:sym typeface="Arial"/>
              </a:rPr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2020-03-18</a:t>
            </a:fld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6276" y="6353597"/>
            <a:ext cx="4114030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5" tIns="45725" rIns="91475" bIns="45725" anchor="ctr">
            <a:noAutofit/>
          </a:bodyPr>
          <a:lstStyle>
            <a:lvl1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sym typeface="Arial"/>
              </a:defRPr>
            </a:lvl1pPr>
          </a:lstStyle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07453" y="6353597"/>
            <a:ext cx="2742705" cy="3650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5" tIns="45725" rIns="91475" bIns="45725" anchor="ctr">
            <a:noAutofit/>
          </a:bodyPr>
          <a:lstStyle>
            <a:lvl1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sym typeface="Arial"/>
              </a:defRPr>
            </a:lvl1pPr>
          </a:lstStyle>
          <a:p>
            <a:pPr marL="0" lvl="0" indent="0" algn="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fld id="{921E1E0D-83CD-4F01-9FBA-801E79AE025C}" type="slidenum">
              <a:rPr kumimoji="1" lang="ko-KR" altLang="en-US" sz="1200" b="0" i="0" baseline="0">
                <a:solidFill>
                  <a:srgbClr val="8C8C8C">
                    <a:alpha val="100000"/>
                  </a:srgbClr>
                </a:solidFill>
                <a:latin typeface="Arial"/>
                <a:ea typeface="+mn-ea"/>
                <a:cs typeface="+mn-cs"/>
                <a:sym typeface="Arial"/>
              </a:rPr>
              <a:pPr marL="0" lvl="0" indent="0" algn="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t>‹#›</a:t>
            </a:fld>
            <a:endParaRPr kumimoji="1" lang="ko-KR" altLang="en-US" sz="1200" b="0" i="0">
              <a:solidFill>
                <a:srgbClr val="8C8C8C">
                  <a:alpha val="100000"/>
                </a:srgbClr>
              </a:solidFill>
              <a:latin typeface="Arial"/>
              <a:ea typeface="+mn-ea"/>
              <a:cs typeface="+mn-cs"/>
              <a:sym typeface="Arial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2" r:id="rId11"/>
    <p:sldLayoutId id="2147483813" r:id="rId12"/>
  </p:sldLayoutIdLst>
  <p:transition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notesSlide" Target="../notesSlides/notesSlide1.xml"  /><Relationship Id="rId3" Type="http://schemas.openxmlformats.org/officeDocument/2006/relationships/image" Target="../media/image1.png"  /><Relationship Id="rId4" Type="http://schemas.openxmlformats.org/officeDocument/2006/relationships/image" Target="../media/image2.png"  /><Relationship Id="rId5" Type="http://schemas.microsoft.com/office/2007/relationships/hdphoto" Target="../embeddings/oleObject1.wdp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7.jpeg"  /><Relationship Id="rId3" Type="http://schemas.openxmlformats.org/officeDocument/2006/relationships/image" Target="../media/image18.png"  /><Relationship Id="rId4" Type="http://schemas.openxmlformats.org/officeDocument/2006/relationships/image" Target="../media/image12.png"  /><Relationship Id="rId5" Type="http://schemas.openxmlformats.org/officeDocument/2006/relationships/image" Target="../media/image19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23.jpe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24.png"  /><Relationship Id="rId3" Type="http://schemas.openxmlformats.org/officeDocument/2006/relationships/image" Target="../media/image25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26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27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2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29.png"  /><Relationship Id="rId3" Type="http://schemas.openxmlformats.org/officeDocument/2006/relationships/image" Target="../media/image30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1.png"  /><Relationship Id="rId3" Type="http://schemas.openxmlformats.org/officeDocument/2006/relationships/image" Target="../media/image32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3.png"  /><Relationship Id="rId3" Type="http://schemas.openxmlformats.org/officeDocument/2006/relationships/image" Target="../media/image34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39.png"  /><Relationship Id="rId3" Type="http://schemas.openxmlformats.org/officeDocument/2006/relationships/image" Target="../media/image40.png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41.png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Relationship Id="rId4" Type="http://schemas.openxmlformats.org/officeDocument/2006/relationships/image" Target="../media/image44.png"  /><Relationship Id="rId5" Type="http://schemas.openxmlformats.org/officeDocument/2006/relationships/image" Target="../media/image45.png"  /><Relationship Id="rId6" Type="http://schemas.openxmlformats.org/officeDocument/2006/relationships/image" Target="../media/image46.png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47.png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48.png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49.png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50.png"  /><Relationship Id="rId3" Type="http://schemas.openxmlformats.org/officeDocument/2006/relationships/image" Target="../media/image51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5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6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4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4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4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4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4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4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4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53.png"  /></Relationships>
</file>

<file path=ppt/slides/_rels/slide4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54.png"  /><Relationship Id="rId3" Type="http://schemas.openxmlformats.org/officeDocument/2006/relationships/image" Target="../media/image55.png"  /><Relationship Id="rId4" Type="http://schemas.openxmlformats.org/officeDocument/2006/relationships/image" Target="../media/image56.png"  /><Relationship Id="rId5" Type="http://schemas.openxmlformats.org/officeDocument/2006/relationships/image" Target="../media/image57.png"  /><Relationship Id="rId6" Type="http://schemas.openxmlformats.org/officeDocument/2006/relationships/image" Target="../media/image58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7.png"  /><Relationship Id="rId3" Type="http://schemas.openxmlformats.org/officeDocument/2006/relationships/image" Target="../media/image8.png"  /><Relationship Id="rId4" Type="http://schemas.openxmlformats.org/officeDocument/2006/relationships/image" Target="../media/image9.png"  /></Relationships>
</file>

<file path=ppt/slides/_rels/slide5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59.png"  /></Relationships>
</file>

<file path=ppt/slides/_rels/slide5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/Relationships>
</file>

<file path=ppt/slides/_rels/slide5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5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/Relationships>
</file>

<file path=ppt/slides/_rels/slide5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hyperlink" Target="https://statkclee.github.io/model/model-python-xgboost-hyper.html" TargetMode="External" /><Relationship Id="rId3" Type="http://schemas.openxmlformats.org/officeDocument/2006/relationships/hyperlink" Target="https://oracleselixir.com/statistics/lck/lck" TargetMode="External" /><Relationship Id="rId4" Type="http://schemas.openxmlformats.org/officeDocument/2006/relationships/hyperlink" Target="http://lol.inven.co.kr/" TargetMode="External" /><Relationship Id="rId5" Type="http://schemas.openxmlformats.org/officeDocument/2006/relationships/hyperlink" Target="https://namu.wiki/" TargetMode="External" /></Relationships>
</file>

<file path=ppt/slides/_rels/slide5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0.xml"  /><Relationship Id="rId2" Type="http://schemas.openxmlformats.org/officeDocument/2006/relationships/hyperlink" Target="https://github.com/lullaby19th/LOL_Machinlearning_project" TargetMode="External" /><Relationship Id="rId3" Type="http://schemas.openxmlformats.org/officeDocument/2006/relationships/image" Target="../media/image6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1.png"  /><Relationship Id="rId3" Type="http://schemas.openxmlformats.org/officeDocument/2006/relationships/image" Target="../media/image12.png"  /><Relationship Id="rId4" Type="http://schemas.openxmlformats.org/officeDocument/2006/relationships/image" Target="../media/image13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2.png"  /><Relationship Id="rId3" Type="http://schemas.openxmlformats.org/officeDocument/2006/relationships/image" Target="../media/image14.jpeg"  /><Relationship Id="rId4" Type="http://schemas.openxmlformats.org/officeDocument/2006/relationships/image" Target="../media/image1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8.xml"  /><Relationship Id="rId2" Type="http://schemas.openxmlformats.org/officeDocument/2006/relationships/image" Target="../media/image16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8" name="TextBox 5127"/>
          <p:cNvSpPr txBox="1"/>
          <p:nvPr/>
        </p:nvSpPr>
        <p:spPr>
          <a:xfrm>
            <a:off x="763621" y="2563088"/>
            <a:ext cx="10804049" cy="146075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noAutofit/>
          </a:bodyPr>
          <a:lstStyle/>
          <a:p>
            <a:pPr marL="0" lvl="0" indent="0" algn="ctr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5200" b="1" i="0" baseline="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+mn-cs"/>
                <a:sym typeface="맑은 고딕"/>
              </a:rPr>
              <a:t>리그오브레전드</a:t>
            </a:r>
            <a:r>
              <a:rPr kumimoji="1" lang="ko-KR" altLang="en-US" sz="5200" b="1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+mn-cs"/>
                <a:sym typeface="맑은 고딕"/>
              </a:rPr>
              <a:t> </a:t>
            </a:r>
            <a:r>
              <a:rPr kumimoji="1" lang="ko-KR" altLang="en-US" sz="5200" b="1" i="0" baseline="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+mn-cs"/>
                <a:sym typeface="맑은 고딕"/>
              </a:rPr>
              <a:t>선수가치 </a:t>
            </a:r>
            <a:r>
              <a:rPr kumimoji="1" lang="ko-KR" altLang="en-US" sz="5200" b="1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맑은 고딕"/>
                <a:ea typeface="맑은 고딕"/>
                <a:cs typeface="+mn-cs"/>
                <a:sym typeface="맑은 고딕"/>
              </a:rPr>
              <a:t>분석</a:t>
            </a:r>
            <a:endParaRPr kumimoji="1" lang="ko-KR" altLang="en-US" sz="5200" b="1" i="0" dirty="0">
              <a:solidFill>
                <a:schemeClr val="tx1">
                  <a:lumMod val="95000"/>
                  <a:lumOff val="5000"/>
                </a:schemeClr>
              </a:solidFill>
              <a:latin typeface="맑은 고딕"/>
              <a:ea typeface="맑은 고딕"/>
              <a:cs typeface="+mn-cs"/>
              <a:sym typeface="맑은 고딕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078" y="-23839"/>
            <a:ext cx="2880792" cy="2875035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5021911" y="4120509"/>
            <a:ext cx="2143125" cy="2143125"/>
            <a:chOff x="3644701" y="4120509"/>
            <a:chExt cx="2143125" cy="2143125"/>
          </a:xfrm>
        </p:grpSpPr>
        <p:sp>
          <p:nvSpPr>
            <p:cNvPr id="5129" name="TextBox 5128"/>
            <p:cNvSpPr txBox="1"/>
            <p:nvPr/>
          </p:nvSpPr>
          <p:spPr>
            <a:xfrm>
              <a:off x="4186684" y="4435789"/>
              <a:ext cx="1059157" cy="151256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noAutofit/>
            </a:bodyPr>
            <a:lstStyle/>
            <a:p>
              <a:pPr marL="0" lvl="0" indent="0" algn="ctr" defTabSz="1028836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1" i="0" baseline="0" dirty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  <a:sym typeface="맑은 고딕"/>
                </a:rPr>
                <a:t>안다훈 </a:t>
              </a:r>
              <a:endParaRPr kumimoji="1" lang="en-US" altLang="ko-KR" sz="2000" b="1" i="0" baseline="0" dirty="0" smtClean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cs typeface="+mn-cs"/>
                <a:sym typeface="맑은 고딕"/>
              </a:endParaRPr>
            </a:p>
            <a:p>
              <a:pPr marL="0" lvl="0" indent="0" algn="ctr" defTabSz="1028836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1" i="0" baseline="0" dirty="0" smtClean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  <a:sym typeface="맑은 고딕"/>
                </a:rPr>
                <a:t>박상규</a:t>
              </a:r>
              <a:endParaRPr kumimoji="1" lang="en-US" altLang="ko-KR" sz="2000" b="1" i="0" baseline="0" dirty="0" smtClean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cs typeface="+mn-cs"/>
                <a:sym typeface="맑은 고딕"/>
              </a:endParaRPr>
            </a:p>
            <a:p>
              <a:pPr marL="0" lvl="0" indent="0" algn="ctr" defTabSz="1028836" rtl="0" eaLnBrk="1" latinLnBrk="0" hangingPunct="1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000" b="1" i="0" baseline="0" dirty="0" smtClean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  <a:sym typeface="맑은 고딕"/>
                </a:rPr>
                <a:t>노민준</a:t>
              </a:r>
              <a:endParaRPr kumimoji="1" lang="ko-KR" altLang="en-US" sz="2000" b="1" i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cs typeface="+mn-cs"/>
                <a:sym typeface="맑은 고딕"/>
              </a:endParaRP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0" b="100000" l="9778" r="89778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4701" y="4120509"/>
              <a:ext cx="2143125" cy="214312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Box 13315"/>
          <p:cNvSpPr txBox="1"/>
          <p:nvPr/>
        </p:nvSpPr>
        <p:spPr>
          <a:xfrm>
            <a:off x="1562" y="0"/>
            <a:ext cx="12183458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3317" name="TextBox 13316"/>
          <p:cNvSpPr txBox="1"/>
          <p:nvPr/>
        </p:nvSpPr>
        <p:spPr>
          <a:xfrm>
            <a:off x="4512456" y="6580551"/>
            <a:ext cx="3161727" cy="2364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3318" name="TextBox 13317"/>
          <p:cNvSpPr txBox="1"/>
          <p:nvPr/>
        </p:nvSpPr>
        <p:spPr>
          <a:xfrm>
            <a:off x="8578874" y="4163261"/>
            <a:ext cx="250788" cy="3603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13319" name="그림 13318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28541" y="1584045"/>
            <a:ext cx="5593362" cy="493940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3320" name="그림 1331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6312347" y="2168120"/>
            <a:ext cx="4248941" cy="571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3321" name="TextBox 13320"/>
          <p:cNvSpPr txBox="1"/>
          <p:nvPr/>
        </p:nvSpPr>
        <p:spPr>
          <a:xfrm>
            <a:off x="6312347" y="1620550"/>
            <a:ext cx="1853867" cy="5475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800" b="1" i="0" baseline="0" dirty="0">
                <a:solidFill>
                  <a:srgbClr val="000000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MVP란?</a:t>
            </a:r>
            <a:endParaRPr kumimoji="0" lang="ko-KR" altLang="en-US" sz="2800" b="1" i="0" dirty="0">
              <a:solidFill>
                <a:srgbClr val="000000">
                  <a:alpha val="10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Arial"/>
            </a:endParaRPr>
          </a:p>
        </p:txBody>
      </p:sp>
      <p:sp>
        <p:nvSpPr>
          <p:cNvPr id="13322" name="TextBox 13321"/>
          <p:cNvSpPr txBox="1"/>
          <p:nvPr/>
        </p:nvSpPr>
        <p:spPr>
          <a:xfrm>
            <a:off x="6956761" y="2423652"/>
            <a:ext cx="4752080" cy="787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sym typeface="Arial"/>
              </a:rPr>
              <a:t>해설과 분석데스크 등의 투표를 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sym typeface="Arial"/>
              </a:rPr>
              <a:t>가장 많이 </a:t>
            </a:r>
            <a:r>
              <a:rPr kumimoji="0" lang="ko-KR" altLang="en-US" sz="1400" b="1" i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sym typeface="Arial"/>
              </a:rPr>
              <a:t>받은사람이</a:t>
            </a:r>
            <a:r>
              <a:rPr kumimoji="0" lang="ko-KR" altLang="en-US" sz="1400" b="1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sym typeface="Arial"/>
              </a:rPr>
              <a:t> 100포인트를 받아가는 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sym typeface="Arial"/>
              </a:rPr>
              <a:t>MVP포인트 이다</a:t>
            </a:r>
            <a:endParaRPr kumimoji="0" lang="ko-KR" altLang="en-US" sz="1400" b="1" i="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3323" name="TextBox 13322"/>
          <p:cNvSpPr txBox="1"/>
          <p:nvPr/>
        </p:nvSpPr>
        <p:spPr>
          <a:xfrm>
            <a:off x="8469360" y="2557000"/>
            <a:ext cx="250788" cy="3603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13324" name="그림 13323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6229793" y="2404618"/>
            <a:ext cx="655520" cy="6570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3325" name="TextBox 13324"/>
          <p:cNvSpPr txBox="1"/>
          <p:nvPr/>
        </p:nvSpPr>
        <p:spPr>
          <a:xfrm>
            <a:off x="6964687" y="3368085"/>
            <a:ext cx="4753699" cy="63486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sym typeface="Arial"/>
              </a:rPr>
              <a:t>결승이 </a:t>
            </a:r>
            <a:r>
              <a:rPr kumimoji="0" lang="ko-KR" altLang="en-US" sz="1400" b="1" i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sym typeface="Arial"/>
              </a:rPr>
              <a:t>끝난후에</a:t>
            </a:r>
            <a:r>
              <a:rPr kumimoji="0" lang="ko-KR" altLang="en-US" sz="1400" b="1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sym typeface="Arial"/>
              </a:rPr>
              <a:t> 수상식을 진행하면서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sym typeface="Arial"/>
              </a:rPr>
              <a:t>MVP를 가장 많이 </a:t>
            </a:r>
            <a:r>
              <a:rPr kumimoji="0" lang="ko-KR" altLang="en-US" sz="1400" b="1" i="0" baseline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sym typeface="Arial"/>
              </a:rPr>
              <a:t>받은선수에게</a:t>
            </a:r>
            <a:r>
              <a:rPr kumimoji="0" lang="ko-KR" altLang="en-US" sz="1400" b="1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  <a:sym typeface="Arial"/>
              </a:rPr>
              <a:t> 상금을 준다.</a:t>
            </a:r>
            <a:endParaRPr kumimoji="0" lang="ko-KR" altLang="en-US" sz="1400" b="1" i="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  <a:sym typeface="Arial"/>
            </a:endParaRPr>
          </a:p>
        </p:txBody>
      </p:sp>
      <p:pic>
        <p:nvPicPr>
          <p:cNvPr id="13326" name="그림 13325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6229793" y="3348995"/>
            <a:ext cx="655520" cy="65713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3327" name="그림 13326"/>
          <p:cNvPicPr>
            <a:picLocks noChangeAspect="1"/>
          </p:cNvPicPr>
          <p:nvPr/>
        </p:nvPicPr>
        <p:blipFill rotWithShape="1">
          <a:blip r:embed="rId5">
            <a:lum/>
          </a:blip>
          <a:stretch>
            <a:fillRect/>
          </a:stretch>
        </p:blipFill>
        <p:spPr>
          <a:xfrm>
            <a:off x="6242520" y="4517200"/>
            <a:ext cx="4674327" cy="20062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3328" name="Group 1"/>
          <p:cNvGrpSpPr/>
          <p:nvPr/>
        </p:nvGrpSpPr>
        <p:grpSpPr>
          <a:xfrm>
            <a:off x="255532" y="80935"/>
            <a:ext cx="3366466" cy="646032"/>
            <a:chOff x="255532" y="80935"/>
            <a:chExt cx="3366466" cy="646032"/>
          </a:xfrm>
        </p:grpSpPr>
        <p:sp>
          <p:nvSpPr>
            <p:cNvPr id="13332" name="TextBox 13331"/>
            <p:cNvSpPr txBox="1"/>
            <p:nvPr/>
          </p:nvSpPr>
          <p:spPr>
            <a:xfrm>
              <a:off x="255532" y="150763"/>
              <a:ext cx="672991" cy="522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800" b="0" i="0" baseline="0">
                  <a:solidFill>
                    <a:srgbClr val="64818D">
                      <a:alpha val="100000"/>
                    </a:srgbClr>
                  </a:solidFill>
                  <a:latin typeface="Arial"/>
                  <a:sym typeface="Arial"/>
                </a:rPr>
                <a:t>01</a:t>
              </a:r>
              <a:endParaRPr kumimoji="1" lang="ko-KR" altLang="en-US" sz="2800" b="0" i="0">
                <a:solidFill>
                  <a:srgbClr val="64818D">
                    <a:alpha val="100000"/>
                  </a:srgbClr>
                </a:solidFill>
                <a:latin typeface="Arial"/>
                <a:sym typeface="Arial"/>
              </a:endParaRPr>
            </a:p>
          </p:txBody>
        </p:sp>
        <p:sp>
          <p:nvSpPr>
            <p:cNvPr id="13333" name="TextBox 13332"/>
            <p:cNvSpPr txBox="1"/>
            <p:nvPr/>
          </p:nvSpPr>
          <p:spPr>
            <a:xfrm>
              <a:off x="928524" y="80935"/>
              <a:ext cx="2693474" cy="646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3600" b="1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Arial"/>
                </a:rPr>
                <a:t>주제 선정</a:t>
              </a:r>
              <a:endParaRPr kumimoji="0" lang="ko-KR" altLang="en-US" sz="36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Arial"/>
              </a:endParaRPr>
            </a:p>
          </p:txBody>
        </p:sp>
        <p:sp>
          <p:nvSpPr>
            <p:cNvPr id="13334" name="TextBox 13333"/>
            <p:cNvSpPr txBox="1"/>
            <p:nvPr/>
          </p:nvSpPr>
          <p:spPr>
            <a:xfrm>
              <a:off x="842788" y="290474"/>
              <a:ext cx="46049" cy="307889"/>
            </a:xfrm>
            <a:prstGeom prst="rect">
              <a:avLst/>
            </a:prstGeom>
            <a:solidFill>
              <a:srgbClr val="64818D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</p:grpSp>
      <p:sp>
        <p:nvSpPr>
          <p:cNvPr id="13335" name="TextBox 13334"/>
          <p:cNvSpPr txBox="1"/>
          <p:nvPr/>
        </p:nvSpPr>
        <p:spPr>
          <a:xfrm>
            <a:off x="328541" y="768216"/>
            <a:ext cx="11597765" cy="2967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 # e-sports의 규모    # 리그오브레전드란    # 유명한 선수  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MVP 포인트 및 Tier    </a:t>
            </a: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목표</a:t>
            </a:r>
            <a:endParaRPr kumimoji="0" lang="ko-KR" altLang="en-US" sz="1800" b="1" i="0">
              <a:solidFill>
                <a:srgbClr val="A6A6A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TextBox 14339"/>
          <p:cNvSpPr txBox="1"/>
          <p:nvPr/>
        </p:nvSpPr>
        <p:spPr>
          <a:xfrm>
            <a:off x="1562" y="0"/>
            <a:ext cx="12183458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4341" name="TextBox 14340"/>
          <p:cNvSpPr txBox="1"/>
          <p:nvPr/>
        </p:nvSpPr>
        <p:spPr>
          <a:xfrm>
            <a:off x="1562" y="1377688"/>
            <a:ext cx="12183458" cy="36348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600" b="1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  MVP 포인트 숫자가 계속 바뀌어서 </a:t>
            </a:r>
            <a:r>
              <a:rPr kumimoji="0" lang="ko-KR" altLang="en-US" sz="1600" b="1" i="0" baseline="0" dirty="0" err="1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가독성이</a:t>
            </a:r>
            <a:r>
              <a:rPr kumimoji="0" lang="ko-KR" altLang="en-US" sz="1600" b="1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 떨어지는 느낌이 </a:t>
            </a:r>
            <a:r>
              <a:rPr kumimoji="0" lang="ko-KR" altLang="en-US" sz="1600" b="1" i="0" baseline="0" dirty="0" err="1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없지않아</a:t>
            </a:r>
            <a:r>
              <a:rPr kumimoji="0" lang="ko-KR" altLang="en-US" sz="1600" b="1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 있어 </a:t>
            </a:r>
            <a:r>
              <a:rPr kumimoji="0" lang="ko-KR" altLang="en-US" sz="1600" b="1" i="0" baseline="0" dirty="0" err="1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티어별로</a:t>
            </a:r>
            <a:r>
              <a:rPr kumimoji="0" lang="ko-KR" altLang="en-US" sz="1600" b="1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 분류를 해보기로  판단하였다.</a:t>
            </a:r>
            <a:endParaRPr kumimoji="0" lang="ko-KR" altLang="en-US" sz="1600" b="1" i="0" dirty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pic>
        <p:nvPicPr>
          <p:cNvPr id="14342" name="그림 14341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88670" y="1842759"/>
            <a:ext cx="4175932" cy="481878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4343" name="그림 14342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3788670" y="1842759"/>
            <a:ext cx="4175932" cy="47520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4344" name="그림 14343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3788670" y="1842759"/>
            <a:ext cx="4248941" cy="48250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4345" name="Group 1"/>
          <p:cNvGrpSpPr/>
          <p:nvPr/>
        </p:nvGrpSpPr>
        <p:grpSpPr>
          <a:xfrm>
            <a:off x="255532" y="80935"/>
            <a:ext cx="3366466" cy="646032"/>
            <a:chOff x="255532" y="80935"/>
            <a:chExt cx="3366466" cy="646032"/>
          </a:xfrm>
        </p:grpSpPr>
        <p:sp>
          <p:nvSpPr>
            <p:cNvPr id="14346" name="TextBox 14345"/>
            <p:cNvSpPr txBox="1"/>
            <p:nvPr/>
          </p:nvSpPr>
          <p:spPr>
            <a:xfrm>
              <a:off x="255532" y="150763"/>
              <a:ext cx="672991" cy="522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800" b="0" i="0" baseline="0">
                  <a:solidFill>
                    <a:srgbClr val="64818D">
                      <a:alpha val="100000"/>
                    </a:srgbClr>
                  </a:solidFill>
                  <a:latin typeface="Arial"/>
                  <a:sym typeface="Arial"/>
                </a:rPr>
                <a:t>01</a:t>
              </a:r>
              <a:endParaRPr kumimoji="1" lang="ko-KR" altLang="en-US" sz="2800" b="0" i="0">
                <a:solidFill>
                  <a:srgbClr val="64818D">
                    <a:alpha val="100000"/>
                  </a:srgbClr>
                </a:solidFill>
                <a:latin typeface="Arial"/>
                <a:sym typeface="Arial"/>
              </a:endParaRPr>
            </a:p>
          </p:txBody>
        </p:sp>
        <p:sp>
          <p:nvSpPr>
            <p:cNvPr id="14347" name="TextBox 14346"/>
            <p:cNvSpPr txBox="1"/>
            <p:nvPr/>
          </p:nvSpPr>
          <p:spPr>
            <a:xfrm>
              <a:off x="928524" y="80935"/>
              <a:ext cx="2693474" cy="646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3600" b="1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Arial"/>
                </a:rPr>
                <a:t>주제 선정</a:t>
              </a:r>
              <a:endParaRPr kumimoji="0" lang="ko-KR" altLang="en-US" sz="36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Arial"/>
              </a:endParaRPr>
            </a:p>
          </p:txBody>
        </p:sp>
        <p:sp>
          <p:nvSpPr>
            <p:cNvPr id="14348" name="TextBox 14347"/>
            <p:cNvSpPr txBox="1"/>
            <p:nvPr/>
          </p:nvSpPr>
          <p:spPr>
            <a:xfrm>
              <a:off x="842788" y="290474"/>
              <a:ext cx="46049" cy="307889"/>
            </a:xfrm>
            <a:prstGeom prst="rect">
              <a:avLst/>
            </a:prstGeom>
            <a:solidFill>
              <a:srgbClr val="64818D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</p:grpSp>
      <p:sp>
        <p:nvSpPr>
          <p:cNvPr id="14349" name="TextBox 14348"/>
          <p:cNvSpPr txBox="1"/>
          <p:nvPr/>
        </p:nvSpPr>
        <p:spPr>
          <a:xfrm>
            <a:off x="328541" y="768216"/>
            <a:ext cx="11597765" cy="2967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 # e-sports의 규모    # 리그오브레전드란    # 유명한 선수  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MVP 포인트 및 Tier    </a:t>
            </a: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목표</a:t>
            </a:r>
            <a:endParaRPr kumimoji="0" lang="ko-KR" altLang="en-US" sz="1800" b="1" i="0">
              <a:solidFill>
                <a:srgbClr val="A6A6A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4" name="TextBox 15363"/>
          <p:cNvSpPr txBox="1"/>
          <p:nvPr/>
        </p:nvSpPr>
        <p:spPr>
          <a:xfrm>
            <a:off x="1562" y="0"/>
            <a:ext cx="12183458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15365" name="Group 1"/>
          <p:cNvGrpSpPr/>
          <p:nvPr/>
        </p:nvGrpSpPr>
        <p:grpSpPr>
          <a:xfrm rot="0">
            <a:off x="255532" y="80935"/>
            <a:ext cx="3366466" cy="646032"/>
            <a:chOff x="255532" y="80935"/>
            <a:chExt cx="3366466" cy="646032"/>
          </a:xfrm>
        </p:grpSpPr>
        <p:sp>
          <p:nvSpPr>
            <p:cNvPr id="15366" name="TextBox 15365"/>
            <p:cNvSpPr txBox="1"/>
            <p:nvPr/>
          </p:nvSpPr>
          <p:spPr>
            <a:xfrm>
              <a:off x="255532" y="150763"/>
              <a:ext cx="672991" cy="522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800" b="0" i="0" baseline="0">
                  <a:solidFill>
                    <a:srgbClr val="64818d">
                      <a:alpha val="100000"/>
                    </a:srgbClr>
                  </a:solidFill>
                  <a:latin typeface="Arial"/>
                  <a:sym typeface="Arial"/>
                </a:rPr>
                <a:t>01</a:t>
              </a:r>
              <a:endParaRPr kumimoji="1" lang="ko-KR" altLang="en-US" sz="2800" b="0" i="0">
                <a:solidFill>
                  <a:srgbClr val="64818d">
                    <a:alpha val="100000"/>
                  </a:srgbClr>
                </a:solidFill>
                <a:latin typeface="Arial"/>
                <a:sym typeface="Arial"/>
              </a:endParaRPr>
            </a:p>
          </p:txBody>
        </p:sp>
        <p:sp>
          <p:nvSpPr>
            <p:cNvPr id="15367" name="TextBox 15366"/>
            <p:cNvSpPr txBox="1"/>
            <p:nvPr/>
          </p:nvSpPr>
          <p:spPr>
            <a:xfrm>
              <a:off x="928524" y="80935"/>
              <a:ext cx="2693474" cy="646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3600" b="1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Arial"/>
                </a:rPr>
                <a:t>주제 선정</a:t>
              </a:r>
              <a:endParaRPr kumimoji="0" lang="ko-KR" altLang="en-US" sz="36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Arial"/>
              </a:endParaRPr>
            </a:p>
          </p:txBody>
        </p:sp>
        <p:sp>
          <p:nvSpPr>
            <p:cNvPr id="15368" name="TextBox 15367"/>
            <p:cNvSpPr txBox="1"/>
            <p:nvPr/>
          </p:nvSpPr>
          <p:spPr>
            <a:xfrm>
              <a:off x="842788" y="290474"/>
              <a:ext cx="46049" cy="307889"/>
            </a:xfrm>
            <a:prstGeom prst="rect">
              <a:avLst/>
            </a:prstGeom>
            <a:solidFill>
              <a:srgbClr val="64818d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</p:grpSp>
      <p:sp>
        <p:nvSpPr>
          <p:cNvPr id="15369" name="TextBox 15368"/>
          <p:cNvSpPr txBox="1"/>
          <p:nvPr/>
        </p:nvSpPr>
        <p:spPr>
          <a:xfrm>
            <a:off x="190449" y="2923666"/>
            <a:ext cx="11734239" cy="2303031"/>
          </a:xfrm>
          <a:prstGeom prst="rect">
            <a:avLst/>
          </a:prstGeom>
          <a:solidFill>
            <a:srgbClr val="b5cfe4"/>
          </a:solidFill>
          <a:ln w="9525" cap="flat" cmpd="sng" algn="ctr">
            <a:solidFill>
              <a:schemeClr val="accent1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accent1"/>
              </a:solidFill>
              <a:latin typeface="Arial"/>
            </a:endParaRPr>
          </a:p>
        </p:txBody>
      </p:sp>
      <p:sp>
        <p:nvSpPr>
          <p:cNvPr id="15370" name="TextBox 15369"/>
          <p:cNvSpPr txBox="1"/>
          <p:nvPr/>
        </p:nvSpPr>
        <p:spPr>
          <a:xfrm>
            <a:off x="190449" y="3426805"/>
            <a:ext cx="11734239" cy="129675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100" b="1" i="0" baseline="0">
                <a:solidFill>
                  <a:schemeClr val="dk1"/>
                </a:solidFill>
                <a:latin typeface="맑은 고딕"/>
                <a:ea typeface="맑은 고딕"/>
              </a:rPr>
              <a:t>이적 시장을 대비하여 Tier로 선수가치를 분석 및 예측해보자</a:t>
            </a:r>
            <a:r>
              <a:rPr kumimoji="0" lang="en-US" altLang="ko-KR" sz="3100" b="1" i="0" baseline="0">
                <a:solidFill>
                  <a:schemeClr val="dk1"/>
                </a:solidFill>
                <a:latin typeface="맑은 고딕"/>
                <a:ea typeface="맑은 고딕"/>
              </a:rPr>
              <a:t>.</a:t>
            </a:r>
            <a:endParaRPr kumimoji="0" lang="en-US" altLang="ko-KR" sz="3100" b="1" i="0" baseline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  <p:pic>
        <p:nvPicPr>
          <p:cNvPr id="15371" name="그림 15370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537881" y="1339620"/>
            <a:ext cx="4787022" cy="532666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5372" name="TextBox 15371"/>
          <p:cNvSpPr txBox="1"/>
          <p:nvPr/>
        </p:nvSpPr>
        <p:spPr>
          <a:xfrm>
            <a:off x="328541" y="768216"/>
            <a:ext cx="11597765" cy="2967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 # e-sports의 규모    # 리그오브레전드란    # 유명한 선수    # MVP 포인트 및 Tier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# 목표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9" grpId="0" animBg="1" autoUpdateAnimBg="0"/>
      <p:bldP spid="15370" grpId="1" animBg="1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TextBox 16387"/>
          <p:cNvSpPr txBox="1"/>
          <p:nvPr/>
        </p:nvSpPr>
        <p:spPr>
          <a:xfrm>
            <a:off x="0" y="0"/>
            <a:ext cx="1784039" cy="6855173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16389" name="TextBox 16388"/>
          <p:cNvSpPr txBox="1"/>
          <p:nvPr/>
        </p:nvSpPr>
        <p:spPr>
          <a:xfrm>
            <a:off x="2020538" y="323797"/>
            <a:ext cx="672936" cy="10158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6000" b="0" i="0" baseline="0">
                <a:solidFill>
                  <a:srgbClr val="64818D">
                    <a:alpha val="100000"/>
                  </a:srgbClr>
                </a:solidFill>
                <a:latin typeface="맑은 고딕"/>
                <a:ea typeface="맑은 고딕"/>
                <a:cs typeface="+mn-cs"/>
                <a:sym typeface="맑은 고딕"/>
              </a:rPr>
              <a:t>2</a:t>
            </a:r>
            <a:endParaRPr kumimoji="1" lang="ko-KR" altLang="en-US" sz="6000" b="0" i="0">
              <a:solidFill>
                <a:srgbClr val="64818D">
                  <a:alpha val="100000"/>
                </a:srgbClr>
              </a:solidFill>
              <a:latin typeface="맑은 고딕"/>
              <a:ea typeface="맑은 고딕"/>
              <a:cs typeface="+mn-cs"/>
              <a:sym typeface="맑은 고딕"/>
            </a:endParaRPr>
          </a:p>
        </p:txBody>
      </p:sp>
      <p:sp>
        <p:nvSpPr>
          <p:cNvPr id="16390" name="TextBox 16389"/>
          <p:cNvSpPr txBox="1"/>
          <p:nvPr/>
        </p:nvSpPr>
        <p:spPr>
          <a:xfrm>
            <a:off x="2020538" y="1339620"/>
            <a:ext cx="3342632" cy="83011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데이터 분석</a:t>
            </a:r>
            <a:endParaRPr kumimoji="0" lang="ko-KR" altLang="en-US" sz="4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grpSp>
        <p:nvGrpSpPr>
          <p:cNvPr id="16391" name="Group 1"/>
          <p:cNvGrpSpPr/>
          <p:nvPr/>
        </p:nvGrpSpPr>
        <p:grpSpPr>
          <a:xfrm>
            <a:off x="11435838" y="6229793"/>
            <a:ext cx="479360" cy="492031"/>
            <a:chOff x="11405696" y="6234538"/>
            <a:chExt cx="552371" cy="480924"/>
          </a:xfrm>
        </p:grpSpPr>
        <p:sp>
          <p:nvSpPr>
            <p:cNvPr id="16392" name="자유형 16391"/>
            <p:cNvSpPr/>
            <p:nvPr/>
          </p:nvSpPr>
          <p:spPr>
            <a:xfrm>
              <a:off x="11405696" y="6234538"/>
              <a:ext cx="479305" cy="269821"/>
            </a:xfrm>
            <a:custGeom>
              <a:avLst/>
              <a:gdLst>
                <a:gd name="T0" fmla="*/ 0 w 290"/>
                <a:gd name="T1" fmla="*/ 0 h 163"/>
                <a:gd name="T2" fmla="*/ 290 w 290"/>
                <a:gd name="T3" fmla="*/ 163 h 163"/>
              </a:gdLst>
              <a:ahLst/>
              <a:cxnLst/>
              <a:rect l="T0" t="T1" r="T2" b="T3"/>
              <a:pathLst>
                <a:path w="290" h="163">
                  <a:moveTo>
                    <a:pt x="122" y="0"/>
                  </a:moveTo>
                  <a:lnTo>
                    <a:pt x="290" y="39"/>
                  </a:lnTo>
                  <a:lnTo>
                    <a:pt x="169" y="163"/>
                  </a:lnTo>
                  <a:lnTo>
                    <a:pt x="0" y="123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97B8BF"/>
            </a:solidFill>
            <a:ln w="9544" cap="flat" cmpd="sng" algn="ctr">
              <a:solidFill>
                <a:srgbClr val="97B8BF"/>
              </a:solidFill>
              <a:prstDash val="solid"/>
              <a:round/>
              <a:headEnd w="sm" len="sm"/>
              <a:tailEnd w="sm" len="sm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sp>
          <p:nvSpPr>
            <p:cNvPr id="16393" name="자유형 16392"/>
            <p:cNvSpPr/>
            <p:nvPr/>
          </p:nvSpPr>
          <p:spPr>
            <a:xfrm>
              <a:off x="11448564" y="6429788"/>
              <a:ext cx="479305" cy="179341"/>
            </a:xfrm>
            <a:custGeom>
              <a:avLst/>
              <a:gdLst>
                <a:gd name="T0" fmla="*/ 0 w 289"/>
                <a:gd name="T1" fmla="*/ 0 h 136"/>
                <a:gd name="T2" fmla="*/ 289 w 289"/>
                <a:gd name="T3" fmla="*/ 136 h 136"/>
              </a:gdLst>
              <a:ahLst/>
              <a:cxnLst/>
              <a:rect l="T0" t="T1" r="T2" b="T3"/>
              <a:pathLst>
                <a:path w="289" h="136">
                  <a:moveTo>
                    <a:pt x="39" y="56"/>
                  </a:moveTo>
                  <a:lnTo>
                    <a:pt x="153" y="83"/>
                  </a:lnTo>
                  <a:lnTo>
                    <a:pt x="235" y="0"/>
                  </a:lnTo>
                  <a:lnTo>
                    <a:pt x="289" y="13"/>
                  </a:lnTo>
                  <a:lnTo>
                    <a:pt x="168" y="136"/>
                  </a:lnTo>
                  <a:lnTo>
                    <a:pt x="0" y="96"/>
                  </a:lnTo>
                  <a:lnTo>
                    <a:pt x="39" y="56"/>
                  </a:lnTo>
                  <a:close/>
                </a:path>
              </a:pathLst>
            </a:custGeom>
            <a:solidFill>
              <a:srgbClr val="97B8BF"/>
            </a:solidFill>
            <a:ln w="9544" cap="flat" cmpd="sng" algn="ctr">
              <a:solidFill>
                <a:srgbClr val="97B8BF"/>
              </a:solidFill>
              <a:prstDash val="solid"/>
              <a:round/>
              <a:headEnd w="sm" len="sm"/>
              <a:tailEnd w="sm" len="sm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sp>
          <p:nvSpPr>
            <p:cNvPr id="16394" name="자유형 16393"/>
            <p:cNvSpPr/>
            <p:nvPr/>
          </p:nvSpPr>
          <p:spPr>
            <a:xfrm>
              <a:off x="11480269" y="6536120"/>
              <a:ext cx="477798" cy="179341"/>
            </a:xfrm>
            <a:custGeom>
              <a:avLst/>
              <a:gdLst>
                <a:gd name="T0" fmla="*/ 0 w 289"/>
                <a:gd name="T1" fmla="*/ 0 h 136"/>
                <a:gd name="T2" fmla="*/ 289 w 289"/>
                <a:gd name="T3" fmla="*/ 136 h 136"/>
              </a:gdLst>
              <a:ahLst/>
              <a:cxnLst/>
              <a:rect l="T0" t="T1" r="T2" b="T3"/>
              <a:pathLst>
                <a:path w="289" h="136">
                  <a:moveTo>
                    <a:pt x="39" y="56"/>
                  </a:moveTo>
                  <a:lnTo>
                    <a:pt x="153" y="83"/>
                  </a:lnTo>
                  <a:lnTo>
                    <a:pt x="235" y="0"/>
                  </a:lnTo>
                  <a:lnTo>
                    <a:pt x="289" y="13"/>
                  </a:lnTo>
                  <a:lnTo>
                    <a:pt x="168" y="136"/>
                  </a:lnTo>
                  <a:lnTo>
                    <a:pt x="0" y="96"/>
                  </a:lnTo>
                  <a:lnTo>
                    <a:pt x="39" y="56"/>
                  </a:lnTo>
                  <a:close/>
                </a:path>
              </a:pathLst>
            </a:custGeom>
            <a:solidFill>
              <a:srgbClr val="97B8BF"/>
            </a:solidFill>
            <a:ln w="9544" cap="flat" cmpd="sng" algn="ctr">
              <a:solidFill>
                <a:srgbClr val="97B8BF"/>
              </a:solidFill>
              <a:prstDash val="solid"/>
              <a:round/>
              <a:headEnd w="sm" len="sm"/>
              <a:tailEnd w="sm" len="sm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</p:grpSp>
      <p:pic>
        <p:nvPicPr>
          <p:cNvPr id="16395" name="그림 16394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1602509" y="0"/>
            <a:ext cx="19033" cy="63663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6396" name="그림 16395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992953" y="0"/>
            <a:ext cx="19033" cy="68551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cxnSp>
        <p:nvCxnSpPr>
          <p:cNvPr id="16397" name="직선 연결선 16396"/>
          <p:cNvCxnSpPr/>
          <p:nvPr/>
        </p:nvCxnSpPr>
        <p:spPr>
          <a:xfrm>
            <a:off x="1784039" y="2491917"/>
            <a:ext cx="9828014" cy="0"/>
          </a:xfrm>
          <a:prstGeom prst="line">
            <a:avLst/>
          </a:prstGeom>
          <a:ln w="9544" cap="flat" cmpd="sng" algn="ctr">
            <a:solidFill>
              <a:srgbClr val="5597D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6398" name="TextBox 16397"/>
          <p:cNvSpPr txBox="1"/>
          <p:nvPr/>
        </p:nvSpPr>
        <p:spPr>
          <a:xfrm>
            <a:off x="2020538" y="2976022"/>
            <a:ext cx="3136730" cy="4616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rgbClr val="595959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</a:t>
            </a:r>
            <a:r>
              <a:rPr kumimoji="0" lang="ko-KR" altLang="en-US" sz="2400" b="1" i="0" baseline="0" dirty="0" err="1">
                <a:solidFill>
                  <a:srgbClr val="595959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스크롤링</a:t>
            </a:r>
            <a:endParaRPr kumimoji="0" lang="ko-KR" altLang="en-US" sz="2400" b="1" i="0" dirty="0">
              <a:solidFill>
                <a:srgbClr val="595959">
                  <a:alpha val="10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399" name="TextBox 16398"/>
          <p:cNvSpPr txBox="1"/>
          <p:nvPr/>
        </p:nvSpPr>
        <p:spPr>
          <a:xfrm>
            <a:off x="2020537" y="3801340"/>
            <a:ext cx="3784973" cy="4616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rgbClr val="595959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기본구조 확인</a:t>
            </a:r>
            <a:endParaRPr kumimoji="0" lang="ko-KR" altLang="en-US" sz="2400" b="1" i="0" dirty="0">
              <a:solidFill>
                <a:srgbClr val="595959">
                  <a:alpha val="10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Box 17411"/>
          <p:cNvSpPr txBox="1"/>
          <p:nvPr/>
        </p:nvSpPr>
        <p:spPr>
          <a:xfrm>
            <a:off x="0" y="-31704"/>
            <a:ext cx="12186584" cy="1261810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17413" name="TextBox 17412"/>
          <p:cNvSpPr txBox="1"/>
          <p:nvPr/>
        </p:nvSpPr>
        <p:spPr>
          <a:xfrm>
            <a:off x="326979" y="768216"/>
            <a:ext cx="6393283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 dirty="0">
                <a:solidFill>
                  <a:srgbClr val="000000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kumimoji="0" lang="ko-KR" altLang="en-US" sz="1800" b="1" i="0" baseline="0" dirty="0" err="1">
                <a:solidFill>
                  <a:srgbClr val="000000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스크롤링</a:t>
            </a:r>
            <a:r>
              <a:rPr kumimoji="0" lang="ko-KR" altLang="en-US" sz="1800" b="1" i="0" baseline="0" dirty="0">
                <a:solidFill>
                  <a:srgbClr val="000000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1" lang="ko-KR" altLang="en-US" sz="1800" b="0" i="0" baseline="0" dirty="0">
                <a:solidFill>
                  <a:srgbClr val="999999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기본 구조 확인</a:t>
            </a:r>
            <a:endParaRPr kumimoji="1" lang="ko-KR" altLang="en-US" sz="1800" b="0" i="0" dirty="0">
              <a:solidFill>
                <a:srgbClr val="999999">
                  <a:alpha val="10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7414" name="Group 1"/>
          <p:cNvGrpSpPr/>
          <p:nvPr/>
        </p:nvGrpSpPr>
        <p:grpSpPr>
          <a:xfrm>
            <a:off x="255532" y="80935"/>
            <a:ext cx="3366466" cy="646032"/>
            <a:chOff x="255532" y="80935"/>
            <a:chExt cx="3366466" cy="646032"/>
          </a:xfrm>
        </p:grpSpPr>
        <p:sp>
          <p:nvSpPr>
            <p:cNvPr id="17415" name="TextBox 17414"/>
            <p:cNvSpPr txBox="1"/>
            <p:nvPr/>
          </p:nvSpPr>
          <p:spPr>
            <a:xfrm>
              <a:off x="255532" y="150763"/>
              <a:ext cx="672991" cy="522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800" b="0" i="0" baseline="0">
                  <a:solidFill>
                    <a:srgbClr val="64818D">
                      <a:alpha val="10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맑은 고딕"/>
                </a:rPr>
                <a:t>02</a:t>
              </a:r>
              <a:endParaRPr kumimoji="1" lang="ko-KR" altLang="en-US" sz="2800" b="0" i="0">
                <a:solidFill>
                  <a:srgbClr val="64818D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endParaRPr>
            </a:p>
          </p:txBody>
        </p:sp>
        <p:sp>
          <p:nvSpPr>
            <p:cNvPr id="17416" name="TextBox 17415"/>
            <p:cNvSpPr txBox="1"/>
            <p:nvPr/>
          </p:nvSpPr>
          <p:spPr>
            <a:xfrm>
              <a:off x="928524" y="80935"/>
              <a:ext cx="2693474" cy="646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3600" b="1" i="0" baseline="0">
                  <a:solidFill>
                    <a:srgbClr val="000000">
                      <a:alpha val="10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분석</a:t>
              </a:r>
              <a:endParaRPr kumimoji="0" lang="ko-KR" altLang="en-US" sz="3600" b="1" i="0">
                <a:solidFill>
                  <a:srgbClr val="000000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7417" name="TextBox 17416"/>
            <p:cNvSpPr txBox="1"/>
            <p:nvPr/>
          </p:nvSpPr>
          <p:spPr>
            <a:xfrm>
              <a:off x="842788" y="290474"/>
              <a:ext cx="46049" cy="307889"/>
            </a:xfrm>
            <a:prstGeom prst="rect">
              <a:avLst/>
            </a:prstGeom>
            <a:solidFill>
              <a:srgbClr val="64818D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맑은 고딕"/>
              </a:endParaRPr>
            </a:p>
          </p:txBody>
        </p:sp>
      </p:grpSp>
      <p:pic>
        <p:nvPicPr>
          <p:cNvPr id="17418" name="그림 17417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59232" y="2196274"/>
            <a:ext cx="5688711" cy="4320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7419" name="그림 17418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6228778" y="2196274"/>
            <a:ext cx="5688711" cy="43203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17420" name="Group 2"/>
          <p:cNvGrpSpPr/>
          <p:nvPr/>
        </p:nvGrpSpPr>
        <p:grpSpPr>
          <a:xfrm>
            <a:off x="255532" y="1411011"/>
            <a:ext cx="11546971" cy="625379"/>
            <a:chOff x="255532" y="1411011"/>
            <a:chExt cx="11546971" cy="625379"/>
          </a:xfrm>
        </p:grpSpPr>
        <p:sp>
          <p:nvSpPr>
            <p:cNvPr id="17421" name="TextBox 17420"/>
            <p:cNvSpPr txBox="1"/>
            <p:nvPr/>
          </p:nvSpPr>
          <p:spPr>
            <a:xfrm>
              <a:off x="255532" y="1411011"/>
              <a:ext cx="11546971" cy="625379"/>
            </a:xfrm>
            <a:prstGeom prst="rect">
              <a:avLst/>
            </a:prstGeom>
            <a:solidFill>
              <a:srgbClr val="97B8B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sp>
          <p:nvSpPr>
            <p:cNvPr id="17422" name="TextBox 17421"/>
            <p:cNvSpPr txBox="1"/>
            <p:nvPr/>
          </p:nvSpPr>
          <p:spPr>
            <a:xfrm>
              <a:off x="255532" y="1560211"/>
              <a:ext cx="11546971" cy="39362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no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1700" b="1" i="0" baseline="0" dirty="0">
                  <a:solidFill>
                    <a:srgbClr val="F2F2F2">
                      <a:alpha val="100000"/>
                    </a:srgbClr>
                  </a:solidFill>
                  <a:latin typeface="Calibri"/>
                  <a:ea typeface="맑은 고딕"/>
                  <a:sym typeface="Arial"/>
                </a:rPr>
                <a:t>■ </a:t>
              </a:r>
              <a:r>
                <a:rPr kumimoji="0" lang="ko-KR" altLang="en-US" sz="1700" b="1" i="0" baseline="0" dirty="0" smtClean="0">
                  <a:solidFill>
                    <a:srgbClr val="F2F2F2">
                      <a:alpha val="100000"/>
                    </a:srgbClr>
                  </a:solidFill>
                  <a:latin typeface="Calibri"/>
                  <a:ea typeface="맑은 고딕"/>
                  <a:sym typeface="Arial"/>
                </a:rPr>
                <a:t> 분석에 </a:t>
              </a:r>
              <a:r>
                <a:rPr kumimoji="0" lang="ko-KR" altLang="en-US" sz="1700" b="1" i="0" baseline="0" dirty="0">
                  <a:solidFill>
                    <a:srgbClr val="F2F2F2">
                      <a:alpha val="100000"/>
                    </a:srgbClr>
                  </a:solidFill>
                  <a:latin typeface="Calibri"/>
                  <a:ea typeface="맑은 고딕"/>
                  <a:sym typeface="Arial"/>
                </a:rPr>
                <a:t>적합한 데이터를 만들기 위해 </a:t>
              </a:r>
              <a:r>
                <a:rPr kumimoji="0" lang="ko-KR" altLang="en-US" sz="1700" b="1" i="0" baseline="0" dirty="0" err="1">
                  <a:solidFill>
                    <a:srgbClr val="F2F2F2">
                      <a:alpha val="100000"/>
                    </a:srgbClr>
                  </a:solidFill>
                  <a:latin typeface="Calibri"/>
                  <a:ea typeface="맑은 고딕"/>
                  <a:sym typeface="Arial"/>
                </a:rPr>
                <a:t>스크롤링을</a:t>
              </a:r>
              <a:r>
                <a:rPr kumimoji="0" lang="ko-KR" altLang="en-US" sz="1700" b="1" i="0" baseline="0" dirty="0">
                  <a:solidFill>
                    <a:srgbClr val="F2F2F2">
                      <a:alpha val="100000"/>
                    </a:srgbClr>
                  </a:solidFill>
                  <a:latin typeface="Calibri"/>
                  <a:ea typeface="맑은 고딕"/>
                  <a:sym typeface="Arial"/>
                </a:rPr>
                <a:t> 이용하여 2015 ~ 2019년까지 선수 성적 데이터를 가져왔다.</a:t>
              </a:r>
              <a:endParaRPr kumimoji="0" lang="ko-KR" altLang="en-US" sz="1700" b="1" i="0" dirty="0">
                <a:solidFill>
                  <a:srgbClr val="F2F2F2">
                    <a:alpha val="100000"/>
                  </a:srgbClr>
                </a:solidFill>
                <a:latin typeface="Calibri"/>
                <a:ea typeface="맑은 고딕"/>
                <a:sym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Box 17411"/>
          <p:cNvSpPr txBox="1"/>
          <p:nvPr/>
        </p:nvSpPr>
        <p:spPr>
          <a:xfrm>
            <a:off x="0" y="-31704"/>
            <a:ext cx="12186584" cy="1261810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17413" name="TextBox 17412"/>
          <p:cNvSpPr txBox="1"/>
          <p:nvPr/>
        </p:nvSpPr>
        <p:spPr>
          <a:xfrm>
            <a:off x="326979" y="768216"/>
            <a:ext cx="6393283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스크롤링    </a:t>
            </a:r>
            <a:r>
              <a:rPr kumimoji="1" lang="ko-KR" altLang="en-US" sz="1800" b="0" i="0" baseline="0">
                <a:solidFill>
                  <a:srgbClr val="999999">
                    <a:alpha val="100000"/>
                  </a:srgbClr>
                </a:solidFill>
                <a:latin typeface="맑은 고딕"/>
                <a:ea typeface="맑은 고딕"/>
              </a:rPr>
              <a:t># 기본 구조 확인</a:t>
            </a:r>
            <a:endParaRPr kumimoji="1" lang="ko-KR" altLang="en-US" sz="1800" b="0" i="0">
              <a:solidFill>
                <a:srgbClr val="999999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17414" name="Group 1"/>
          <p:cNvGrpSpPr/>
          <p:nvPr/>
        </p:nvGrpSpPr>
        <p:grpSpPr>
          <a:xfrm rot="0">
            <a:off x="255532" y="80935"/>
            <a:ext cx="3366466" cy="646032"/>
            <a:chOff x="255532" y="80935"/>
            <a:chExt cx="3366466" cy="646032"/>
          </a:xfrm>
        </p:grpSpPr>
        <p:sp>
          <p:nvSpPr>
            <p:cNvPr id="17415" name="TextBox 17414"/>
            <p:cNvSpPr txBox="1"/>
            <p:nvPr/>
          </p:nvSpPr>
          <p:spPr>
            <a:xfrm>
              <a:off x="255532" y="150763"/>
              <a:ext cx="672991" cy="522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800" b="0" i="0" baseline="0">
                  <a:solidFill>
                    <a:srgbClr val="64818d">
                      <a:alpha val="100000"/>
                    </a:srgbClr>
                  </a:solidFill>
                  <a:latin typeface="맑은 고딕"/>
                  <a:ea typeface="맑은 고딕"/>
                  <a:sym typeface="맑은 고딕"/>
                </a:rPr>
                <a:t>02</a:t>
              </a:r>
              <a:endParaRPr kumimoji="1" lang="ko-KR" altLang="en-US" sz="2800" b="0" i="0">
                <a:solidFill>
                  <a:srgbClr val="64818d">
                    <a:alpha val="100000"/>
                  </a:srgbClr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sp>
          <p:nvSpPr>
            <p:cNvPr id="17416" name="TextBox 17415"/>
            <p:cNvSpPr txBox="1"/>
            <p:nvPr/>
          </p:nvSpPr>
          <p:spPr>
            <a:xfrm>
              <a:off x="928524" y="80935"/>
              <a:ext cx="2693474" cy="646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3600" b="1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데이터 분석</a:t>
              </a:r>
              <a:endParaRPr kumimoji="0" lang="ko-KR" altLang="en-US" sz="36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17417" name="TextBox 17416"/>
            <p:cNvSpPr txBox="1"/>
            <p:nvPr/>
          </p:nvSpPr>
          <p:spPr>
            <a:xfrm>
              <a:off x="842788" y="290474"/>
              <a:ext cx="46049" cy="307889"/>
            </a:xfrm>
            <a:prstGeom prst="rect">
              <a:avLst/>
            </a:prstGeom>
            <a:solidFill>
              <a:srgbClr val="64818d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</p:grpSp>
      <p:grpSp>
        <p:nvGrpSpPr>
          <p:cNvPr id="16" name="Group 2"/>
          <p:cNvGrpSpPr/>
          <p:nvPr/>
        </p:nvGrpSpPr>
        <p:grpSpPr>
          <a:xfrm rot="0">
            <a:off x="255533" y="1328457"/>
            <a:ext cx="5117816" cy="625379"/>
            <a:chOff x="255532" y="1328457"/>
            <a:chExt cx="11546971" cy="625379"/>
          </a:xfrm>
        </p:grpSpPr>
        <p:sp>
          <p:nvSpPr>
            <p:cNvPr id="17" name="TextBox 16"/>
            <p:cNvSpPr txBox="1"/>
            <p:nvPr/>
          </p:nvSpPr>
          <p:spPr>
            <a:xfrm>
              <a:off x="255532" y="1328457"/>
              <a:ext cx="11546971" cy="625379"/>
            </a:xfrm>
            <a:prstGeom prst="rect">
              <a:avLst/>
            </a:prstGeom>
            <a:solidFill>
              <a:srgbClr val="97b8b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55532" y="1477657"/>
              <a:ext cx="11546971" cy="39362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no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1700" b="1" i="0" baseline="0">
                  <a:solidFill>
                    <a:srgbClr val="f2f2f2">
                      <a:alpha val="100000"/>
                    </a:srgbClr>
                  </a:solidFill>
                  <a:latin typeface="Calibri"/>
                  <a:ea typeface="맑은 고딕"/>
                  <a:sym typeface="Arial"/>
                </a:rPr>
                <a:t>■  스크</a:t>
              </a:r>
              <a:r>
                <a:rPr lang="ko-KR" altLang="en-US" sz="1700" b="1">
                  <a:solidFill>
                    <a:srgbClr val="f2f2f2">
                      <a:alpha val="100000"/>
                    </a:srgbClr>
                  </a:solidFill>
                  <a:latin typeface="Calibri"/>
                  <a:ea typeface="맑은 고딕"/>
                  <a:sym typeface="Arial"/>
                </a:rPr>
                <a:t>롤링을 통하여 수집한 데이터는 다음과 같다</a:t>
              </a:r>
              <a:r>
                <a:rPr lang="en-US" altLang="ko-KR" sz="1700" b="1">
                  <a:solidFill>
                    <a:srgbClr val="f2f2f2">
                      <a:alpha val="100000"/>
                    </a:srgbClr>
                  </a:solidFill>
                  <a:latin typeface="Calibri"/>
                  <a:ea typeface="맑은 고딕"/>
                  <a:sym typeface="Arial"/>
                </a:rPr>
                <a:t>.</a:t>
              </a:r>
              <a:endParaRPr kumimoji="0" lang="ko-KR" altLang="en-US" sz="1700" b="1" i="0">
                <a:solidFill>
                  <a:srgbClr val="f2f2f2">
                    <a:alpha val="100000"/>
                  </a:srgbClr>
                </a:solidFill>
                <a:latin typeface="Calibri"/>
                <a:ea typeface="맑은 고딕"/>
                <a:sym typeface="Arial"/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55532" y="2202953"/>
          <a:ext cx="10663895" cy="31096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0791"/>
                <a:gridCol w="8283104"/>
              </a:tblGrid>
              <a:tr h="54886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데이터 명</a:t>
                      </a:r>
                      <a:endParaRPr lang="ko-KR" altLang="en-US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5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리그오브레전드 프로게이머 성적 데이터</a:t>
                      </a:r>
                      <a:endParaRPr lang="ko-KR" altLang="en-US" sz="15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4886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레코드 수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(rows)</a:t>
                      </a:r>
                      <a:endParaRPr lang="en-US" altLang="ko-KR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5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964</a:t>
                      </a:r>
                      <a:r>
                        <a:rPr lang="ko-KR" altLang="en-US" sz="15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개</a:t>
                      </a:r>
                      <a:r>
                        <a:rPr lang="en-US" altLang="ko-KR" sz="1500" b="0" baseline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( 964 rows )</a:t>
                      </a:r>
                      <a:endParaRPr lang="ko-KR" altLang="en-US" sz="15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548868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필드 개수</a:t>
                      </a:r>
                      <a:r>
                        <a:rPr lang="en-US" altLang="ko-KR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(columns)</a:t>
                      </a:r>
                      <a:endParaRPr lang="en-US" altLang="ko-KR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en-US" altLang="ko-KR" sz="15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26</a:t>
                      </a:r>
                      <a:r>
                        <a:rPr lang="ko-KR" altLang="en-US" sz="15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개 </a:t>
                      </a:r>
                      <a:r>
                        <a:rPr lang="en-US" altLang="ko-KR" sz="15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( 26 columns )</a:t>
                      </a:r>
                      <a:endParaRPr lang="ko-KR" altLang="en-US" sz="15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1306503"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데이터</a:t>
                      </a:r>
                      <a:endParaRPr lang="ko-KR" altLang="en-US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설명</a:t>
                      </a:r>
                      <a:endParaRPr lang="ko-KR" altLang="en-US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5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리그오브레전드 프로게이머의 성적 데이터이다</a:t>
                      </a:r>
                      <a:r>
                        <a:rPr lang="en-US" altLang="ko-KR" sz="15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5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5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잘하는 선수가 되기 위한 여러 가지 요건들과 정보가 포함되어 있다</a:t>
                      </a:r>
                      <a:r>
                        <a:rPr lang="en-US" altLang="ko-KR" sz="15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5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5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즉</a:t>
                      </a:r>
                      <a:r>
                        <a:rPr lang="en-US" altLang="ko-KR" sz="15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5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선수의 등급</a:t>
                      </a:r>
                      <a:r>
                        <a:rPr lang="en-US" altLang="ko-KR" sz="15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(Tier)</a:t>
                      </a:r>
                      <a:r>
                        <a:rPr lang="ko-KR" altLang="en-US" sz="1500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에</a:t>
                      </a:r>
                      <a:r>
                        <a:rPr lang="ko-KR" altLang="en-US" sz="1500" b="0" baseline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영향을 미치는 요소들을 분석하는 목적으로 사용될 수 있다</a:t>
                      </a:r>
                      <a:r>
                        <a:rPr lang="en-US" altLang="ko-KR" sz="1500" b="0" baseline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en-US" altLang="ko-KR" sz="1500" b="0" baseline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l" latinLnBrk="1">
                        <a:lnSpc>
                          <a:spcPct val="150000"/>
                        </a:lnSpc>
                        <a:defRPr/>
                      </a:pPr>
                      <a:r>
                        <a:rPr lang="ko-KR" altLang="en-US" sz="1500" b="0" baseline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그 외에도 여러 가지 분석 목적으로 사용이 가능할 것 같다</a:t>
                      </a:r>
                      <a:r>
                        <a:rPr lang="en-US" altLang="ko-KR" sz="1500" b="0" baseline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.</a:t>
                      </a:r>
                      <a:endParaRPr lang="ko-KR" altLang="en-US" sz="1500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Box 18435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grpSp>
        <p:nvGrpSpPr>
          <p:cNvPr id="18439" name="Group 1"/>
          <p:cNvGrpSpPr/>
          <p:nvPr/>
        </p:nvGrpSpPr>
        <p:grpSpPr>
          <a:xfrm>
            <a:off x="255532" y="80935"/>
            <a:ext cx="3366466" cy="646032"/>
            <a:chOff x="255532" y="80935"/>
            <a:chExt cx="3366466" cy="646032"/>
          </a:xfrm>
        </p:grpSpPr>
        <p:sp>
          <p:nvSpPr>
            <p:cNvPr id="18440" name="TextBox 18439"/>
            <p:cNvSpPr txBox="1"/>
            <p:nvPr/>
          </p:nvSpPr>
          <p:spPr>
            <a:xfrm>
              <a:off x="255532" y="150763"/>
              <a:ext cx="672991" cy="522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800" b="0" i="0" baseline="0">
                  <a:solidFill>
                    <a:srgbClr val="64818D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  <a:sym typeface="맑은 고딕"/>
                </a:rPr>
                <a:t>02</a:t>
              </a:r>
              <a:endParaRPr kumimoji="1" lang="ko-KR" altLang="en-US" sz="2800" b="0" i="0">
                <a:solidFill>
                  <a:srgbClr val="64818D">
                    <a:alpha val="100000"/>
                  </a:srgbClr>
                </a:solidFill>
                <a:latin typeface="맑은 고딕"/>
                <a:ea typeface="맑은 고딕"/>
                <a:cs typeface="+mn-cs"/>
                <a:sym typeface="맑은 고딕"/>
              </a:endParaRPr>
            </a:p>
          </p:txBody>
        </p:sp>
        <p:sp>
          <p:nvSpPr>
            <p:cNvPr id="18441" name="TextBox 18440"/>
            <p:cNvSpPr txBox="1"/>
            <p:nvPr/>
          </p:nvSpPr>
          <p:spPr>
            <a:xfrm>
              <a:off x="928524" y="80935"/>
              <a:ext cx="2693474" cy="646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3600" b="1" i="0" baseline="0" dirty="0">
                  <a:solidFill>
                    <a:srgbClr val="000000">
                      <a:alpha val="10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분석</a:t>
              </a:r>
              <a:endParaRPr kumimoji="0" lang="ko-KR" altLang="en-US" sz="3600" b="1" i="0" dirty="0">
                <a:solidFill>
                  <a:srgbClr val="000000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42" name="TextBox 18441"/>
            <p:cNvSpPr txBox="1"/>
            <p:nvPr/>
          </p:nvSpPr>
          <p:spPr>
            <a:xfrm>
              <a:off x="842788" y="290474"/>
              <a:ext cx="46049" cy="307889"/>
            </a:xfrm>
            <a:prstGeom prst="rect">
              <a:avLst/>
            </a:prstGeom>
            <a:solidFill>
              <a:srgbClr val="64818D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</p:grpSp>
      <p:sp>
        <p:nvSpPr>
          <p:cNvPr id="18443" name="TextBox 18442"/>
          <p:cNvSpPr txBox="1"/>
          <p:nvPr/>
        </p:nvSpPr>
        <p:spPr>
          <a:xfrm>
            <a:off x="326979" y="768216"/>
            <a:ext cx="6393283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kumimoji="0" lang="ko-KR" altLang="en-US" sz="1800" b="1" i="0" baseline="0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스크롤링</a:t>
            </a:r>
            <a:r>
              <a:rPr kumimoji="0" lang="ko-KR" altLang="en-US" sz="1800" b="1" i="0" baseline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1" lang="ko-KR" altLang="en-US" sz="1800" b="1" i="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기본 구조 확인</a:t>
            </a:r>
            <a:endParaRPr kumimoji="1" lang="ko-KR" altLang="en-US" sz="1800" b="1" i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8444" name="Group 2"/>
          <p:cNvGrpSpPr/>
          <p:nvPr/>
        </p:nvGrpSpPr>
        <p:grpSpPr>
          <a:xfrm>
            <a:off x="187405" y="1484020"/>
            <a:ext cx="6313910" cy="625379"/>
            <a:chOff x="406351" y="1484020"/>
            <a:chExt cx="6313910" cy="625379"/>
          </a:xfrm>
        </p:grpSpPr>
        <p:sp>
          <p:nvSpPr>
            <p:cNvPr id="18445" name="TextBox 18444"/>
            <p:cNvSpPr txBox="1"/>
            <p:nvPr/>
          </p:nvSpPr>
          <p:spPr>
            <a:xfrm>
              <a:off x="406351" y="1484020"/>
              <a:ext cx="6313910" cy="625379"/>
            </a:xfrm>
            <a:prstGeom prst="rect">
              <a:avLst/>
            </a:prstGeom>
            <a:solidFill>
              <a:srgbClr val="97B8B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sp>
          <p:nvSpPr>
            <p:cNvPr id="18446" name="TextBox 18445"/>
            <p:cNvSpPr txBox="1"/>
            <p:nvPr/>
          </p:nvSpPr>
          <p:spPr>
            <a:xfrm>
              <a:off x="406351" y="1631657"/>
              <a:ext cx="6313910" cy="3951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no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1800" b="1" i="0" baseline="0">
                  <a:solidFill>
                    <a:srgbClr val="F2F2F2">
                      <a:alpha val="100000"/>
                    </a:srgbClr>
                  </a:solidFill>
                  <a:latin typeface="맑은 고딕"/>
                  <a:ea typeface="맑은 고딕"/>
                </a:rPr>
                <a:t>■ 데이터 전처리를 위해 데이터 기본 구조를 파악하였다.</a:t>
              </a:r>
              <a:endParaRPr kumimoji="0" lang="ko-KR" altLang="en-US" sz="1800" b="1" i="0">
                <a:solidFill>
                  <a:srgbClr val="F2F2F2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9026100"/>
              </p:ext>
            </p:extLst>
          </p:nvPr>
        </p:nvGraphicFramePr>
        <p:xfrm>
          <a:off x="198079" y="2520000"/>
          <a:ext cx="11816328" cy="2515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3399"/>
                <a:gridCol w="777044"/>
                <a:gridCol w="1475177"/>
                <a:gridCol w="811347"/>
                <a:gridCol w="885107"/>
                <a:gridCol w="628438"/>
                <a:gridCol w="477945"/>
                <a:gridCol w="590071"/>
                <a:gridCol w="554679"/>
                <a:gridCol w="663830"/>
                <a:gridCol w="958866"/>
                <a:gridCol w="1064223"/>
                <a:gridCol w="1253901"/>
                <a:gridCol w="646086"/>
                <a:gridCol w="576215"/>
              </a:tblGrid>
              <a:tr h="64824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endParaRPr lang="ko-KR" altLang="en-US" sz="13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</a:t>
                      </a:r>
                      <a:endParaRPr lang="ko-KR" altLang="en-US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포지션</a:t>
                      </a:r>
                      <a:endParaRPr lang="ko-KR" altLang="en-US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출전횟수</a:t>
                      </a:r>
                      <a:endParaRPr lang="ko-KR" altLang="en-US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승률</a:t>
                      </a:r>
                      <a:endParaRPr lang="ko-KR" altLang="en-US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</a:t>
                      </a:r>
                      <a:endParaRPr lang="ko-KR" altLang="en-US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</a:t>
                      </a:r>
                      <a:endParaRPr lang="ko-KR" altLang="en-US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endParaRPr lang="ko-KR" altLang="en-US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KDA</a:t>
                      </a:r>
                      <a:endParaRPr lang="ko-KR" altLang="en-US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킬관여율</a:t>
                      </a:r>
                      <a:endParaRPr lang="ko-KR" altLang="en-US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데스관여율</a:t>
                      </a:r>
                      <a:endParaRPr lang="ko-KR" altLang="en-US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퍼스트블러드</a:t>
                      </a:r>
                      <a:endParaRPr lang="ko-KR" altLang="en-US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Gd10</a:t>
                      </a:r>
                      <a:endParaRPr lang="ko-KR" altLang="en-US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CS10</a:t>
                      </a:r>
                      <a:endParaRPr lang="ko-KR" altLang="en-US" sz="13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21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Aiming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Afreeca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Freecs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ADC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-6.7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1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BeryL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Damwon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Gaming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Support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-403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653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Canyon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Damwon</a:t>
                      </a:r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Gaming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Jungle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-534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-13.7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1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Chovy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Griffin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Middle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-70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-0.3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1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Clid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SK Telecom T1</a:t>
                      </a:r>
                      <a:endParaRPr lang="ko-KR" altLang="en-US" sz="1200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Jungle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0.233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861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Box 18435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grpSp>
        <p:nvGrpSpPr>
          <p:cNvPr id="18439" name="Group 1"/>
          <p:cNvGrpSpPr/>
          <p:nvPr/>
        </p:nvGrpSpPr>
        <p:grpSpPr>
          <a:xfrm>
            <a:off x="255532" y="80935"/>
            <a:ext cx="3366466" cy="646032"/>
            <a:chOff x="255532" y="80935"/>
            <a:chExt cx="3366466" cy="646032"/>
          </a:xfrm>
        </p:grpSpPr>
        <p:sp>
          <p:nvSpPr>
            <p:cNvPr id="18440" name="TextBox 18439"/>
            <p:cNvSpPr txBox="1"/>
            <p:nvPr/>
          </p:nvSpPr>
          <p:spPr>
            <a:xfrm>
              <a:off x="255532" y="150763"/>
              <a:ext cx="672991" cy="522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800" b="0" i="0" baseline="0">
                  <a:solidFill>
                    <a:srgbClr val="64818D">
                      <a:alpha val="100000"/>
                    </a:srgbClr>
                  </a:solidFill>
                  <a:latin typeface="맑은 고딕"/>
                  <a:ea typeface="맑은 고딕"/>
                  <a:cs typeface="+mn-cs"/>
                  <a:sym typeface="맑은 고딕"/>
                </a:rPr>
                <a:t>02</a:t>
              </a:r>
              <a:endParaRPr kumimoji="1" lang="ko-KR" altLang="en-US" sz="2800" b="0" i="0">
                <a:solidFill>
                  <a:srgbClr val="64818D">
                    <a:alpha val="100000"/>
                  </a:srgbClr>
                </a:solidFill>
                <a:latin typeface="맑은 고딕"/>
                <a:ea typeface="맑은 고딕"/>
                <a:cs typeface="+mn-cs"/>
                <a:sym typeface="맑은 고딕"/>
              </a:endParaRPr>
            </a:p>
          </p:txBody>
        </p:sp>
        <p:sp>
          <p:nvSpPr>
            <p:cNvPr id="18441" name="TextBox 18440"/>
            <p:cNvSpPr txBox="1"/>
            <p:nvPr/>
          </p:nvSpPr>
          <p:spPr>
            <a:xfrm>
              <a:off x="928524" y="80935"/>
              <a:ext cx="2693474" cy="646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3600" b="1" i="0" baseline="0" dirty="0">
                  <a:solidFill>
                    <a:srgbClr val="000000">
                      <a:alpha val="100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데이터 분석</a:t>
              </a:r>
              <a:endParaRPr kumimoji="0" lang="ko-KR" altLang="en-US" sz="3600" b="1" i="0" dirty="0">
                <a:solidFill>
                  <a:srgbClr val="000000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8442" name="TextBox 18441"/>
            <p:cNvSpPr txBox="1"/>
            <p:nvPr/>
          </p:nvSpPr>
          <p:spPr>
            <a:xfrm>
              <a:off x="842788" y="290474"/>
              <a:ext cx="46049" cy="307889"/>
            </a:xfrm>
            <a:prstGeom prst="rect">
              <a:avLst/>
            </a:prstGeom>
            <a:solidFill>
              <a:srgbClr val="64818D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</p:grpSp>
      <p:grpSp>
        <p:nvGrpSpPr>
          <p:cNvPr id="18444" name="Group 2"/>
          <p:cNvGrpSpPr/>
          <p:nvPr/>
        </p:nvGrpSpPr>
        <p:grpSpPr>
          <a:xfrm>
            <a:off x="187405" y="1484020"/>
            <a:ext cx="6313910" cy="625379"/>
            <a:chOff x="406351" y="1484020"/>
            <a:chExt cx="6313910" cy="625379"/>
          </a:xfrm>
        </p:grpSpPr>
        <p:sp>
          <p:nvSpPr>
            <p:cNvPr id="18445" name="TextBox 18444"/>
            <p:cNvSpPr txBox="1"/>
            <p:nvPr/>
          </p:nvSpPr>
          <p:spPr>
            <a:xfrm>
              <a:off x="406351" y="1484020"/>
              <a:ext cx="6313910" cy="625379"/>
            </a:xfrm>
            <a:prstGeom prst="rect">
              <a:avLst/>
            </a:prstGeom>
            <a:solidFill>
              <a:srgbClr val="97B8B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sp>
          <p:nvSpPr>
            <p:cNvPr id="18446" name="TextBox 18445"/>
            <p:cNvSpPr txBox="1"/>
            <p:nvPr/>
          </p:nvSpPr>
          <p:spPr>
            <a:xfrm>
              <a:off x="406351" y="1631657"/>
              <a:ext cx="6313910" cy="39518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no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1800" b="1" i="0" baseline="0">
                  <a:solidFill>
                    <a:srgbClr val="F2F2F2">
                      <a:alpha val="100000"/>
                    </a:srgbClr>
                  </a:solidFill>
                  <a:latin typeface="맑은 고딕"/>
                  <a:ea typeface="맑은 고딕"/>
                </a:rPr>
                <a:t>■ 데이터 전처리를 위해 데이터 기본 구조를 파악하였다.</a:t>
              </a:r>
              <a:endParaRPr kumimoji="0" lang="ko-KR" altLang="en-US" sz="1800" b="1" i="0">
                <a:solidFill>
                  <a:srgbClr val="F2F2F2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2982684"/>
              </p:ext>
            </p:extLst>
          </p:nvPr>
        </p:nvGraphicFramePr>
        <p:xfrm>
          <a:off x="198079" y="2520000"/>
          <a:ext cx="11585673" cy="25209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7338"/>
                <a:gridCol w="818474"/>
                <a:gridCol w="1004668"/>
                <a:gridCol w="940061"/>
                <a:gridCol w="792297"/>
                <a:gridCol w="792297"/>
                <a:gridCol w="720270"/>
                <a:gridCol w="750613"/>
                <a:gridCol w="689927"/>
                <a:gridCol w="1296486"/>
                <a:gridCol w="1008378"/>
                <a:gridCol w="656531"/>
                <a:gridCol w="982384"/>
                <a:gridCol w="665949"/>
              </a:tblGrid>
              <a:tr h="649693"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b="1" dirty="0" smtClean="0">
                          <a:solidFill>
                            <a:schemeClr val="bg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아이디</a:t>
                      </a:r>
                      <a:endParaRPr lang="ko-KR" altLang="en-US" sz="1300" b="1" dirty="0">
                        <a:solidFill>
                          <a:schemeClr val="bg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3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분당</a:t>
                      </a:r>
                      <a:r>
                        <a:rPr lang="en-US" sz="13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15CS</a:t>
                      </a:r>
                      <a:r>
                        <a:rPr lang="ko-KR" altLang="en-US" sz="13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DPM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DMG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3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분당골드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3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골드비율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3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분당와드</a:t>
                      </a:r>
                      <a:endParaRPr lang="ko-KR" alt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3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분당와드클리어</a:t>
                      </a:r>
                      <a:endParaRPr lang="ko-KR" alt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300" b="1" i="0" u="none" strike="noStrike" dirty="0" err="1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경기년도</a:t>
                      </a:r>
                      <a:endParaRPr lang="ko-KR" altLang="en-US" sz="13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3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시즌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3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생년월일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3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MVP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3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Aiming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0.323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0.328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365.6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0.319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0.42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BeryL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134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0.082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104.8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0.106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2.21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0.57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1997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2749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Canyon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4.3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0.121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250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0.158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150.1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0.152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0.94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87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Chovy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9.9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0.258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335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0.253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260.4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0.239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0.44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09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A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err="1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Clid</a:t>
                      </a:r>
                      <a:endParaRPr lang="ko-KR" altLang="en-US" sz="12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5.4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0.141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312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0.158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231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0.178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0.86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0.54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2019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1999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26979" y="768216"/>
            <a:ext cx="6393283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# </a:t>
            </a:r>
            <a:r>
              <a:rPr kumimoji="0" lang="ko-KR" altLang="en-US" sz="1800" b="1" i="0" baseline="0" dirty="0" err="1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스크롤링</a:t>
            </a:r>
            <a:r>
              <a:rPr kumimoji="0" lang="ko-KR" altLang="en-US" sz="1800" b="1" i="0" baseline="0" dirty="0">
                <a:solidFill>
                  <a:schemeClr val="bg1">
                    <a:lumMod val="6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</a:t>
            </a:r>
            <a:r>
              <a:rPr kumimoji="1" lang="ko-KR" altLang="en-US" sz="1800" b="1" i="0" baseline="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# 기본 구조 확인</a:t>
            </a:r>
            <a:endParaRPr kumimoji="1" lang="ko-KR" altLang="en-US" sz="1800" b="1" i="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8802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TextBox 19459"/>
          <p:cNvSpPr txBox="1"/>
          <p:nvPr/>
        </p:nvSpPr>
        <p:spPr>
          <a:xfrm>
            <a:off x="0" y="0"/>
            <a:ext cx="1784039" cy="6855173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19461" name="TextBox 19460"/>
          <p:cNvSpPr txBox="1"/>
          <p:nvPr/>
        </p:nvSpPr>
        <p:spPr>
          <a:xfrm>
            <a:off x="2020538" y="323797"/>
            <a:ext cx="672936" cy="10158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6000" b="0" i="0" baseline="0">
                <a:solidFill>
                  <a:srgbClr val="64818D">
                    <a:alpha val="100000"/>
                  </a:srgbClr>
                </a:solidFill>
                <a:latin typeface="맑은 고딕"/>
                <a:ea typeface="맑은 고딕"/>
                <a:cs typeface="+mn-cs"/>
                <a:sym typeface="맑은 고딕"/>
              </a:rPr>
              <a:t>3</a:t>
            </a:r>
            <a:endParaRPr kumimoji="1" lang="ko-KR" altLang="en-US" sz="6000" b="0" i="0">
              <a:solidFill>
                <a:srgbClr val="64818D">
                  <a:alpha val="100000"/>
                </a:srgbClr>
              </a:solidFill>
              <a:latin typeface="맑은 고딕"/>
              <a:ea typeface="맑은 고딕"/>
              <a:cs typeface="+mn-cs"/>
              <a:sym typeface="맑은 고딕"/>
            </a:endParaRPr>
          </a:p>
        </p:txBody>
      </p:sp>
      <p:sp>
        <p:nvSpPr>
          <p:cNvPr id="19462" name="TextBox 19461"/>
          <p:cNvSpPr txBox="1"/>
          <p:nvPr/>
        </p:nvSpPr>
        <p:spPr>
          <a:xfrm>
            <a:off x="2020538" y="1339620"/>
            <a:ext cx="4936222" cy="7999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데이터 전처리</a:t>
            </a:r>
            <a:endParaRPr kumimoji="0" lang="ko-KR" altLang="en-US" sz="4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grpSp>
        <p:nvGrpSpPr>
          <p:cNvPr id="19463" name="Group 1"/>
          <p:cNvGrpSpPr/>
          <p:nvPr/>
        </p:nvGrpSpPr>
        <p:grpSpPr>
          <a:xfrm>
            <a:off x="11435838" y="6229793"/>
            <a:ext cx="479360" cy="492031"/>
            <a:chOff x="11405696" y="6234538"/>
            <a:chExt cx="552371" cy="480924"/>
          </a:xfrm>
        </p:grpSpPr>
        <p:sp>
          <p:nvSpPr>
            <p:cNvPr id="19464" name="자유형 19463"/>
            <p:cNvSpPr/>
            <p:nvPr/>
          </p:nvSpPr>
          <p:spPr>
            <a:xfrm>
              <a:off x="11405696" y="6234538"/>
              <a:ext cx="479305" cy="269821"/>
            </a:xfrm>
            <a:custGeom>
              <a:avLst/>
              <a:gdLst>
                <a:gd name="T0" fmla="*/ 0 w 290"/>
                <a:gd name="T1" fmla="*/ 0 h 163"/>
                <a:gd name="T2" fmla="*/ 290 w 290"/>
                <a:gd name="T3" fmla="*/ 163 h 163"/>
              </a:gdLst>
              <a:ahLst/>
              <a:cxnLst/>
              <a:rect l="T0" t="T1" r="T2" b="T3"/>
              <a:pathLst>
                <a:path w="290" h="163">
                  <a:moveTo>
                    <a:pt x="122" y="0"/>
                  </a:moveTo>
                  <a:lnTo>
                    <a:pt x="290" y="39"/>
                  </a:lnTo>
                  <a:lnTo>
                    <a:pt x="169" y="163"/>
                  </a:lnTo>
                  <a:lnTo>
                    <a:pt x="0" y="123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97B8BF"/>
            </a:solidFill>
            <a:ln w="9544" cap="flat" cmpd="sng" algn="ctr">
              <a:solidFill>
                <a:srgbClr val="97B8BF"/>
              </a:solidFill>
              <a:prstDash val="solid"/>
              <a:round/>
              <a:headEnd w="sm" len="sm"/>
              <a:tailEnd w="sm" len="sm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sp>
          <p:nvSpPr>
            <p:cNvPr id="19465" name="자유형 19464"/>
            <p:cNvSpPr/>
            <p:nvPr/>
          </p:nvSpPr>
          <p:spPr>
            <a:xfrm>
              <a:off x="11448564" y="6429788"/>
              <a:ext cx="479305" cy="179341"/>
            </a:xfrm>
            <a:custGeom>
              <a:avLst/>
              <a:gdLst>
                <a:gd name="T0" fmla="*/ 0 w 289"/>
                <a:gd name="T1" fmla="*/ 0 h 136"/>
                <a:gd name="T2" fmla="*/ 289 w 289"/>
                <a:gd name="T3" fmla="*/ 136 h 136"/>
              </a:gdLst>
              <a:ahLst/>
              <a:cxnLst/>
              <a:rect l="T0" t="T1" r="T2" b="T3"/>
              <a:pathLst>
                <a:path w="289" h="136">
                  <a:moveTo>
                    <a:pt x="39" y="56"/>
                  </a:moveTo>
                  <a:lnTo>
                    <a:pt x="153" y="83"/>
                  </a:lnTo>
                  <a:lnTo>
                    <a:pt x="235" y="0"/>
                  </a:lnTo>
                  <a:lnTo>
                    <a:pt x="289" y="13"/>
                  </a:lnTo>
                  <a:lnTo>
                    <a:pt x="168" y="136"/>
                  </a:lnTo>
                  <a:lnTo>
                    <a:pt x="0" y="96"/>
                  </a:lnTo>
                  <a:lnTo>
                    <a:pt x="39" y="56"/>
                  </a:lnTo>
                  <a:close/>
                </a:path>
              </a:pathLst>
            </a:custGeom>
            <a:solidFill>
              <a:srgbClr val="97B8BF"/>
            </a:solidFill>
            <a:ln w="9544" cap="flat" cmpd="sng" algn="ctr">
              <a:solidFill>
                <a:srgbClr val="97B8BF"/>
              </a:solidFill>
              <a:prstDash val="solid"/>
              <a:round/>
              <a:headEnd w="sm" len="sm"/>
              <a:tailEnd w="sm" len="sm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sp>
          <p:nvSpPr>
            <p:cNvPr id="19466" name="자유형 19465"/>
            <p:cNvSpPr/>
            <p:nvPr/>
          </p:nvSpPr>
          <p:spPr>
            <a:xfrm>
              <a:off x="11480269" y="6536120"/>
              <a:ext cx="477798" cy="179341"/>
            </a:xfrm>
            <a:custGeom>
              <a:avLst/>
              <a:gdLst>
                <a:gd name="T0" fmla="*/ 0 w 289"/>
                <a:gd name="T1" fmla="*/ 0 h 136"/>
                <a:gd name="T2" fmla="*/ 289 w 289"/>
                <a:gd name="T3" fmla="*/ 136 h 136"/>
              </a:gdLst>
              <a:ahLst/>
              <a:cxnLst/>
              <a:rect l="T0" t="T1" r="T2" b="T3"/>
              <a:pathLst>
                <a:path w="289" h="136">
                  <a:moveTo>
                    <a:pt x="39" y="56"/>
                  </a:moveTo>
                  <a:lnTo>
                    <a:pt x="153" y="83"/>
                  </a:lnTo>
                  <a:lnTo>
                    <a:pt x="235" y="0"/>
                  </a:lnTo>
                  <a:lnTo>
                    <a:pt x="289" y="13"/>
                  </a:lnTo>
                  <a:lnTo>
                    <a:pt x="168" y="136"/>
                  </a:lnTo>
                  <a:lnTo>
                    <a:pt x="0" y="96"/>
                  </a:lnTo>
                  <a:lnTo>
                    <a:pt x="39" y="56"/>
                  </a:lnTo>
                  <a:close/>
                </a:path>
              </a:pathLst>
            </a:custGeom>
            <a:solidFill>
              <a:srgbClr val="97B8BF"/>
            </a:solidFill>
            <a:ln w="9544" cap="flat" cmpd="sng" algn="ctr">
              <a:solidFill>
                <a:srgbClr val="97B8BF"/>
              </a:solidFill>
              <a:prstDash val="solid"/>
              <a:round/>
              <a:headEnd w="sm" len="sm"/>
              <a:tailEnd w="sm" len="sm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</p:grpSp>
      <p:pic>
        <p:nvPicPr>
          <p:cNvPr id="19467" name="그림 19466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1602509" y="0"/>
            <a:ext cx="19033" cy="63663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19468" name="그림 19467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992953" y="0"/>
            <a:ext cx="19033" cy="68551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cxnSp>
        <p:nvCxnSpPr>
          <p:cNvPr id="19469" name="직선 연결선 19468"/>
          <p:cNvCxnSpPr/>
          <p:nvPr/>
        </p:nvCxnSpPr>
        <p:spPr>
          <a:xfrm>
            <a:off x="1784039" y="2491917"/>
            <a:ext cx="9828014" cy="0"/>
          </a:xfrm>
          <a:prstGeom prst="line">
            <a:avLst/>
          </a:prstGeom>
          <a:ln w="9544" cap="flat" cmpd="sng" algn="ctr">
            <a:solidFill>
              <a:srgbClr val="5597D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19470" name="TextBox 19469"/>
          <p:cNvSpPr txBox="1"/>
          <p:nvPr/>
        </p:nvSpPr>
        <p:spPr>
          <a:xfrm>
            <a:off x="2020538" y="2976022"/>
            <a:ext cx="2945825" cy="45105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595959">
                    <a:alpha val="100000"/>
                  </a:srgbClr>
                </a:solidFill>
                <a:latin typeface="맑은 고딕"/>
                <a:ea typeface="맑은 고딕"/>
              </a:rPr>
              <a:t>● 결측치 처리</a:t>
            </a:r>
            <a:endParaRPr kumimoji="0" lang="ko-KR" altLang="en-US" sz="2400" b="1" i="0">
              <a:solidFill>
                <a:srgbClr val="595959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9471" name="TextBox 19470"/>
          <p:cNvSpPr txBox="1"/>
          <p:nvPr/>
        </p:nvSpPr>
        <p:spPr>
          <a:xfrm>
            <a:off x="2020538" y="3801340"/>
            <a:ext cx="3569642" cy="45240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595959">
                    <a:alpha val="100000"/>
                  </a:srgbClr>
                </a:solidFill>
                <a:latin typeface="맑은 고딕"/>
                <a:ea typeface="맑은 고딕"/>
              </a:rPr>
              <a:t>● 이상치 처리</a:t>
            </a:r>
            <a:endParaRPr kumimoji="0" lang="ko-KR" altLang="en-US" sz="2400" b="1" i="0">
              <a:solidFill>
                <a:srgbClr val="595959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19472" name="TextBox 19471"/>
          <p:cNvSpPr txBox="1"/>
          <p:nvPr/>
        </p:nvSpPr>
        <p:spPr>
          <a:xfrm>
            <a:off x="2053861" y="4617169"/>
            <a:ext cx="2945825" cy="44820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595959">
                    <a:alpha val="100000"/>
                  </a:srgbClr>
                </a:solidFill>
                <a:latin typeface="맑은 고딕"/>
                <a:ea typeface="맑은 고딕"/>
              </a:rPr>
              <a:t>● 파생변수 생성</a:t>
            </a:r>
            <a:endParaRPr kumimoji="0" lang="ko-KR" altLang="en-US" sz="2400" b="1" i="0">
              <a:solidFill>
                <a:srgbClr val="595959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Box 20483"/>
          <p:cNvSpPr txBox="1"/>
          <p:nvPr/>
        </p:nvSpPr>
        <p:spPr>
          <a:xfrm>
            <a:off x="0" y="0"/>
            <a:ext cx="12186584" cy="1261810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0485" name="TextBox 20484"/>
          <p:cNvSpPr txBox="1"/>
          <p:nvPr/>
        </p:nvSpPr>
        <p:spPr>
          <a:xfrm>
            <a:off x="326979" y="768216"/>
            <a:ext cx="7664638" cy="2777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결측치 처리</a:t>
            </a:r>
            <a:r>
              <a:rPr kumimoji="1" lang="ko-KR" altLang="en-US" sz="1800" b="0" i="0" baseline="0">
                <a:solidFill>
                  <a:srgbClr val="999999">
                    <a:alpha val="100000"/>
                  </a:srgbClr>
                </a:solidFill>
                <a:latin typeface="맑은 고딕"/>
                <a:ea typeface="맑은 고딕"/>
              </a:rPr>
              <a:t>  # 이상치 처리  # 파생변수 생성</a:t>
            </a:r>
            <a:endParaRPr kumimoji="1" lang="ko-KR" altLang="en-US" sz="1800" b="0" i="0">
              <a:solidFill>
                <a:srgbClr val="999999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20486" name="Group 1"/>
          <p:cNvGrpSpPr/>
          <p:nvPr/>
        </p:nvGrpSpPr>
        <p:grpSpPr>
          <a:xfrm rot="0">
            <a:off x="255532" y="150763"/>
            <a:ext cx="4544216" cy="555551"/>
            <a:chOff x="255532" y="150763"/>
            <a:chExt cx="4544216" cy="555551"/>
          </a:xfrm>
        </p:grpSpPr>
        <p:grpSp>
          <p:nvGrpSpPr>
            <p:cNvPr id="20487" name="Group 1"/>
            <p:cNvGrpSpPr/>
            <p:nvPr/>
          </p:nvGrpSpPr>
          <p:grpSpPr>
            <a:xfrm rot="0">
              <a:off x="255532" y="150763"/>
              <a:ext cx="4544216" cy="555551"/>
              <a:chOff x="255532" y="150763"/>
              <a:chExt cx="4544216" cy="555551"/>
            </a:xfrm>
          </p:grpSpPr>
          <p:sp>
            <p:nvSpPr>
              <p:cNvPr id="20488" name="TextBox 20487"/>
              <p:cNvSpPr txBox="1"/>
              <p:nvPr/>
            </p:nvSpPr>
            <p:spPr>
              <a:xfrm>
                <a:off x="255532" y="184142"/>
                <a:ext cx="672991" cy="52217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800" b="0" i="0" baseline="0">
                    <a:solidFill>
                      <a:srgbClr val="64818d">
                        <a:alpha val="100000"/>
                      </a:srgbClr>
                    </a:solidFill>
                    <a:latin typeface="Arial"/>
                    <a:sym typeface="Arial"/>
                  </a:rPr>
                  <a:t>03</a:t>
                </a:r>
                <a:endParaRPr kumimoji="1" lang="ko-KR" altLang="en-US" sz="2800" b="0" i="0">
                  <a:solidFill>
                    <a:srgbClr val="64818d">
                      <a:alpha val="100000"/>
                    </a:srgbClr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20489" name="TextBox 20488"/>
              <p:cNvSpPr txBox="1"/>
              <p:nvPr/>
            </p:nvSpPr>
            <p:spPr>
              <a:xfrm>
                <a:off x="928524" y="150763"/>
                <a:ext cx="3871224" cy="52222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  <a:sym typeface="Arial"/>
                  </a:rPr>
                  <a:t>데이터 </a:t>
                </a: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전처리</a:t>
                </a:r>
                <a:endParaRPr kumimoji="0" lang="ko-KR" altLang="en-US" sz="3600" b="1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20490" name="TextBox 20489"/>
            <p:cNvSpPr txBox="1"/>
            <p:nvPr/>
          </p:nvSpPr>
          <p:spPr>
            <a:xfrm>
              <a:off x="842788" y="290474"/>
              <a:ext cx="46049" cy="307889"/>
            </a:xfrm>
            <a:prstGeom prst="rect">
              <a:avLst/>
            </a:prstGeom>
            <a:solidFill>
              <a:srgbClr val="64818d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</p:grpSp>
      <p:sp>
        <p:nvSpPr>
          <p:cNvPr id="20493" name="TextBox 20492"/>
          <p:cNvSpPr txBox="1"/>
          <p:nvPr/>
        </p:nvSpPr>
        <p:spPr>
          <a:xfrm>
            <a:off x="5807526" y="2563520"/>
            <a:ext cx="5746318" cy="768336"/>
          </a:xfrm>
          <a:prstGeom prst="rect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0494" name="TextBox 20493"/>
          <p:cNvSpPr txBox="1"/>
          <p:nvPr/>
        </p:nvSpPr>
        <p:spPr>
          <a:xfrm>
            <a:off x="5818328" y="3334016"/>
            <a:ext cx="5724715" cy="182218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0495" name="TextBox 20494"/>
          <p:cNvSpPr txBox="1"/>
          <p:nvPr/>
        </p:nvSpPr>
        <p:spPr>
          <a:xfrm>
            <a:off x="6085338" y="2690348"/>
            <a:ext cx="5434617" cy="52055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결측치 처리 기준 </a:t>
            </a:r>
            <a:endParaRPr kumimoji="0" lang="ko-KR" altLang="en-US" sz="24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0496" name="TextBox 20495"/>
          <p:cNvSpPr txBox="1"/>
          <p:nvPr/>
        </p:nvSpPr>
        <p:spPr>
          <a:xfrm>
            <a:off x="5818327" y="3499614"/>
            <a:ext cx="5724715" cy="133746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각각의 선수마다 </a:t>
            </a:r>
            <a:r>
              <a:rPr kumimoji="0" lang="ko-KR" altLang="en-US" sz="18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평균값</a:t>
            </a:r>
            <a:r>
              <a:rPr kumimoji="1" lang="ko-KR" altLang="en-US" sz="1800" b="0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으로 </a:t>
            </a:r>
            <a:r>
              <a:rPr kumimoji="0" lang="ko-KR" altLang="en-US" sz="18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대체</a:t>
            </a:r>
            <a:r>
              <a:rPr kumimoji="1" lang="ko-KR" altLang="en-US" sz="1800" b="0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하였으며</a:t>
            </a:r>
            <a:r>
              <a:rPr kumimoji="0" lang="ko-KR" altLang="en-US" sz="18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(fillna), </a:t>
            </a:r>
            <a:endParaRPr kumimoji="0" lang="ko-KR" altLang="en-US" sz="1800" b="1" i="0" baseline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결측치(NaN)가 나올경우에는</a:t>
            </a:r>
            <a:endParaRPr kumimoji="1" lang="ko-KR" altLang="en-US" sz="1800" b="0" i="0" baseline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행 자체를 </a:t>
            </a:r>
            <a:r>
              <a:rPr kumimoji="0" lang="ko-KR" altLang="en-US" sz="18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제거(dropna) </a:t>
            </a:r>
            <a:r>
              <a:rPr kumimoji="1" lang="ko-KR" altLang="en-US" sz="1800" b="0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하였다.</a:t>
            </a:r>
            <a:endParaRPr kumimoji="1" lang="ko-KR" altLang="en-US" sz="1800" b="0" i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0500" name="TextBox 20499"/>
          <p:cNvSpPr txBox="1"/>
          <p:nvPr/>
        </p:nvSpPr>
        <p:spPr>
          <a:xfrm>
            <a:off x="387261" y="1509417"/>
            <a:ext cx="4680690" cy="4777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1. 분당와드클리어</a:t>
            </a:r>
            <a:endParaRPr kumimoji="0" lang="ko-KR" altLang="en-US" sz="2400" b="1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  <a:sym typeface="Arial"/>
            </a:endParaRPr>
          </a:p>
        </p:txBody>
      </p:sp>
      <p:sp>
        <p:nvSpPr>
          <p:cNvPr id="20501" name="TextBox 20500"/>
          <p:cNvSpPr txBox="1"/>
          <p:nvPr/>
        </p:nvSpPr>
        <p:spPr>
          <a:xfrm>
            <a:off x="523791" y="5788556"/>
            <a:ext cx="10985055" cy="625379"/>
          </a:xfrm>
          <a:prstGeom prst="rect">
            <a:avLst/>
          </a:prstGeom>
          <a:solidFill>
            <a:srgbClr val="97b8b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0502" name="TextBox 20501"/>
          <p:cNvSpPr txBox="1"/>
          <p:nvPr/>
        </p:nvSpPr>
        <p:spPr>
          <a:xfrm>
            <a:off x="523791" y="5937756"/>
            <a:ext cx="11185050" cy="3936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7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■ NaN 값이 존재 하는 행을 dropna로 제거하는 것보다 평균값으로 대체해주는 것이 정확도가 더 높게나왔다.</a:t>
            </a:r>
            <a:endParaRPr kumimoji="0" lang="ko-KR" altLang="en-US" sz="17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20503" name="표 20502"/>
          <p:cNvGraphicFramePr>
            <a:graphicFrameLocks noGrp="1"/>
          </p:cNvGraphicFramePr>
          <p:nvPr/>
        </p:nvGraphicFramePr>
        <p:xfrm>
          <a:off x="331241" y="2556319"/>
          <a:ext cx="5041889" cy="76738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904954"/>
                <a:gridCol w="4136935"/>
              </a:tblGrid>
              <a:tr h="367665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코드</a:t>
                      </a:r>
                      <a:endParaRPr lang="ko-KR" altLang="en-US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lol[’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분당와드클리어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’].isnull().sum()</a:t>
                      </a:r>
                      <a:endParaRPr lang="en-US" altLang="ko-KR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9722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결과값</a:t>
                      </a:r>
                      <a:endParaRPr lang="ko-KR" altLang="en-US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62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결측치 행이 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62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개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altLang="ko-KR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1" grpId="0" animBg="1"/>
      <p:bldP spid="2050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Box 6147"/>
          <p:cNvSpPr txBox="1"/>
          <p:nvPr/>
        </p:nvSpPr>
        <p:spPr>
          <a:xfrm>
            <a:off x="1525325" y="2561745"/>
            <a:ext cx="3720405" cy="9682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5800" b="1" i="0" baseline="0">
                <a:solidFill>
                  <a:srgbClr val="203864">
                    <a:alpha val="100000"/>
                  </a:srgbClr>
                </a:solidFill>
                <a:latin typeface="맑은 고딕"/>
                <a:ea typeface="맑은 고딕"/>
                <a:cs typeface="+mn-cs"/>
                <a:sym typeface="맑은 고딕"/>
              </a:rPr>
              <a:t>INDEX</a:t>
            </a:r>
            <a:endParaRPr kumimoji="0" lang="ko-KR" altLang="en-US" sz="5800" b="1" i="0">
              <a:solidFill>
                <a:srgbClr val="203864">
                  <a:alpha val="100000"/>
                </a:srgbClr>
              </a:solidFill>
              <a:latin typeface="맑은 고딕"/>
              <a:ea typeface="맑은 고딕"/>
              <a:cs typeface="+mn-cs"/>
              <a:sym typeface="맑은 고딕"/>
            </a:endParaRPr>
          </a:p>
        </p:txBody>
      </p:sp>
      <p:sp>
        <p:nvSpPr>
          <p:cNvPr id="6149" name="TextBox 6148"/>
          <p:cNvSpPr txBox="1"/>
          <p:nvPr/>
        </p:nvSpPr>
        <p:spPr>
          <a:xfrm>
            <a:off x="6682138" y="988807"/>
            <a:ext cx="452345" cy="553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64818D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</a:t>
            </a:r>
            <a:endParaRPr kumimoji="0" lang="ko-KR" altLang="en-US" sz="3000" b="1" i="0">
              <a:solidFill>
                <a:srgbClr val="64818D">
                  <a:alpha val="10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50" name="TextBox 6149"/>
          <p:cNvSpPr txBox="1"/>
          <p:nvPr/>
        </p:nvSpPr>
        <p:spPr>
          <a:xfrm>
            <a:off x="7172607" y="988807"/>
            <a:ext cx="2398255" cy="553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595959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</a:t>
            </a:r>
            <a:endParaRPr kumimoji="0" lang="ko-KR" altLang="en-US" sz="3000" b="1" i="0">
              <a:solidFill>
                <a:srgbClr val="595959">
                  <a:alpha val="10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151" name="Group 1"/>
          <p:cNvGrpSpPr/>
          <p:nvPr/>
        </p:nvGrpSpPr>
        <p:grpSpPr>
          <a:xfrm>
            <a:off x="945995" y="2720490"/>
            <a:ext cx="479305" cy="544388"/>
            <a:chOff x="912672" y="2725234"/>
            <a:chExt cx="561859" cy="533280"/>
          </a:xfrm>
        </p:grpSpPr>
        <p:sp>
          <p:nvSpPr>
            <p:cNvPr id="6152" name="자유형 6151"/>
            <p:cNvSpPr/>
            <p:nvPr/>
          </p:nvSpPr>
          <p:spPr>
            <a:xfrm>
              <a:off x="912672" y="2725234"/>
              <a:ext cx="479305" cy="298400"/>
            </a:xfrm>
            <a:custGeom>
              <a:avLst/>
              <a:gdLst>
                <a:gd name="T0" fmla="*/ 0 w 290"/>
                <a:gd name="T1" fmla="*/ 0 h 181"/>
                <a:gd name="T2" fmla="*/ 290 w 290"/>
                <a:gd name="T3" fmla="*/ 181 h 181"/>
              </a:gdLst>
              <a:ahLst/>
              <a:cxnLst/>
              <a:rect l="T0" t="T1" r="T2" b="T3"/>
              <a:pathLst>
                <a:path w="290" h="181">
                  <a:moveTo>
                    <a:pt x="119" y="0"/>
                  </a:moveTo>
                  <a:lnTo>
                    <a:pt x="290" y="48"/>
                  </a:lnTo>
                  <a:lnTo>
                    <a:pt x="172" y="181"/>
                  </a:lnTo>
                  <a:lnTo>
                    <a:pt x="0" y="133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97B8BF"/>
            </a:solidFill>
            <a:ln w="9544" cap="flat" cmpd="sng" algn="ctr">
              <a:solidFill>
                <a:srgbClr val="97B8BF"/>
              </a:solidFill>
              <a:prstDash val="solid"/>
              <a:round/>
              <a:headEnd w="sm" len="sm"/>
              <a:tailEnd w="sm" len="sm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sp>
          <p:nvSpPr>
            <p:cNvPr id="6153" name="자유형 6152"/>
            <p:cNvSpPr/>
            <p:nvPr/>
          </p:nvSpPr>
          <p:spPr>
            <a:xfrm>
              <a:off x="960284" y="2941081"/>
              <a:ext cx="479305" cy="198431"/>
            </a:xfrm>
            <a:custGeom>
              <a:avLst/>
              <a:gdLst>
                <a:gd name="T0" fmla="*/ 0 w 289"/>
                <a:gd name="T1" fmla="*/ 0 h 147"/>
                <a:gd name="T2" fmla="*/ 289 w 289"/>
                <a:gd name="T3" fmla="*/ 147 h 147"/>
              </a:gdLst>
              <a:ahLst/>
              <a:cxnLst/>
              <a:rect l="T0" t="T1" r="T2" b="T3"/>
              <a:pathLst>
                <a:path w="289" h="147">
                  <a:moveTo>
                    <a:pt x="37" y="55"/>
                  </a:moveTo>
                  <a:lnTo>
                    <a:pt x="153" y="88"/>
                  </a:lnTo>
                  <a:lnTo>
                    <a:pt x="233" y="0"/>
                  </a:lnTo>
                  <a:lnTo>
                    <a:pt x="289" y="15"/>
                  </a:lnTo>
                  <a:lnTo>
                    <a:pt x="170" y="147"/>
                  </a:lnTo>
                  <a:lnTo>
                    <a:pt x="0" y="98"/>
                  </a:lnTo>
                  <a:lnTo>
                    <a:pt x="37" y="55"/>
                  </a:lnTo>
                  <a:close/>
                </a:path>
              </a:pathLst>
            </a:custGeom>
            <a:solidFill>
              <a:srgbClr val="97B8BF"/>
            </a:solidFill>
            <a:ln w="9544" cap="flat" cmpd="sng" algn="ctr">
              <a:solidFill>
                <a:srgbClr val="97B8BF"/>
              </a:solidFill>
              <a:prstDash val="solid"/>
              <a:round/>
              <a:headEnd w="sm" len="sm"/>
              <a:tailEnd w="sm" len="sm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sp>
          <p:nvSpPr>
            <p:cNvPr id="6154" name="자유형 6153"/>
            <p:cNvSpPr/>
            <p:nvPr/>
          </p:nvSpPr>
          <p:spPr>
            <a:xfrm>
              <a:off x="995170" y="3060140"/>
              <a:ext cx="479360" cy="198375"/>
            </a:xfrm>
            <a:custGeom>
              <a:avLst/>
              <a:gdLst>
                <a:gd name="T0" fmla="*/ 0 w 289"/>
                <a:gd name="T1" fmla="*/ 0 h 147"/>
                <a:gd name="T2" fmla="*/ 289 w 289"/>
                <a:gd name="T3" fmla="*/ 147 h 147"/>
              </a:gdLst>
              <a:ahLst/>
              <a:cxnLst/>
              <a:rect l="T0" t="T1" r="T2" b="T3"/>
              <a:pathLst>
                <a:path w="289" h="147">
                  <a:moveTo>
                    <a:pt x="37" y="55"/>
                  </a:moveTo>
                  <a:lnTo>
                    <a:pt x="153" y="88"/>
                  </a:lnTo>
                  <a:lnTo>
                    <a:pt x="233" y="0"/>
                  </a:lnTo>
                  <a:lnTo>
                    <a:pt x="289" y="15"/>
                  </a:lnTo>
                  <a:lnTo>
                    <a:pt x="170" y="147"/>
                  </a:lnTo>
                  <a:lnTo>
                    <a:pt x="0" y="98"/>
                  </a:lnTo>
                  <a:lnTo>
                    <a:pt x="37" y="55"/>
                  </a:lnTo>
                  <a:close/>
                </a:path>
              </a:pathLst>
            </a:custGeom>
            <a:solidFill>
              <a:srgbClr val="97B8BF"/>
            </a:solidFill>
            <a:ln w="9544" cap="flat" cmpd="sng" algn="ctr">
              <a:solidFill>
                <a:srgbClr val="97B8BF"/>
              </a:solidFill>
              <a:prstDash val="solid"/>
              <a:round/>
              <a:headEnd w="sm" len="sm"/>
              <a:tailEnd w="sm" len="sm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</p:grpSp>
      <p:grpSp>
        <p:nvGrpSpPr>
          <p:cNvPr id="6155" name="Group 2"/>
          <p:cNvGrpSpPr/>
          <p:nvPr/>
        </p:nvGrpSpPr>
        <p:grpSpPr>
          <a:xfrm>
            <a:off x="11435838" y="6229793"/>
            <a:ext cx="479360" cy="492031"/>
            <a:chOff x="11405696" y="6234538"/>
            <a:chExt cx="552371" cy="480924"/>
          </a:xfrm>
        </p:grpSpPr>
        <p:sp>
          <p:nvSpPr>
            <p:cNvPr id="6156" name="자유형 6155"/>
            <p:cNvSpPr/>
            <p:nvPr/>
          </p:nvSpPr>
          <p:spPr>
            <a:xfrm>
              <a:off x="11405696" y="6234538"/>
              <a:ext cx="479305" cy="269821"/>
            </a:xfrm>
            <a:custGeom>
              <a:avLst/>
              <a:gdLst>
                <a:gd name="T0" fmla="*/ 0 w 290"/>
                <a:gd name="T1" fmla="*/ 0 h 163"/>
                <a:gd name="T2" fmla="*/ 290 w 290"/>
                <a:gd name="T3" fmla="*/ 163 h 163"/>
              </a:gdLst>
              <a:ahLst/>
              <a:cxnLst/>
              <a:rect l="T0" t="T1" r="T2" b="T3"/>
              <a:pathLst>
                <a:path w="290" h="163">
                  <a:moveTo>
                    <a:pt x="122" y="0"/>
                  </a:moveTo>
                  <a:lnTo>
                    <a:pt x="290" y="39"/>
                  </a:lnTo>
                  <a:lnTo>
                    <a:pt x="169" y="163"/>
                  </a:lnTo>
                  <a:lnTo>
                    <a:pt x="0" y="123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97B8BF"/>
            </a:solidFill>
            <a:ln w="9544" cap="flat" cmpd="sng" algn="ctr">
              <a:solidFill>
                <a:srgbClr val="97B8BF"/>
              </a:solidFill>
              <a:prstDash val="solid"/>
              <a:round/>
              <a:headEnd w="sm" len="sm"/>
              <a:tailEnd w="sm" len="sm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sp>
          <p:nvSpPr>
            <p:cNvPr id="6157" name="자유형 6156"/>
            <p:cNvSpPr/>
            <p:nvPr/>
          </p:nvSpPr>
          <p:spPr>
            <a:xfrm>
              <a:off x="11448564" y="6429788"/>
              <a:ext cx="479305" cy="179341"/>
            </a:xfrm>
            <a:custGeom>
              <a:avLst/>
              <a:gdLst>
                <a:gd name="T0" fmla="*/ 0 w 289"/>
                <a:gd name="T1" fmla="*/ 0 h 136"/>
                <a:gd name="T2" fmla="*/ 289 w 289"/>
                <a:gd name="T3" fmla="*/ 136 h 136"/>
              </a:gdLst>
              <a:ahLst/>
              <a:cxnLst/>
              <a:rect l="T0" t="T1" r="T2" b="T3"/>
              <a:pathLst>
                <a:path w="289" h="136">
                  <a:moveTo>
                    <a:pt x="39" y="56"/>
                  </a:moveTo>
                  <a:lnTo>
                    <a:pt x="153" y="83"/>
                  </a:lnTo>
                  <a:lnTo>
                    <a:pt x="235" y="0"/>
                  </a:lnTo>
                  <a:lnTo>
                    <a:pt x="289" y="13"/>
                  </a:lnTo>
                  <a:lnTo>
                    <a:pt x="168" y="136"/>
                  </a:lnTo>
                  <a:lnTo>
                    <a:pt x="0" y="96"/>
                  </a:lnTo>
                  <a:lnTo>
                    <a:pt x="39" y="56"/>
                  </a:lnTo>
                  <a:close/>
                </a:path>
              </a:pathLst>
            </a:custGeom>
            <a:solidFill>
              <a:srgbClr val="97B8BF"/>
            </a:solidFill>
            <a:ln w="9544" cap="flat" cmpd="sng" algn="ctr">
              <a:solidFill>
                <a:srgbClr val="97B8BF"/>
              </a:solidFill>
              <a:prstDash val="solid"/>
              <a:round/>
              <a:headEnd w="sm" len="sm"/>
              <a:tailEnd w="sm" len="sm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sp>
          <p:nvSpPr>
            <p:cNvPr id="6158" name="자유형 6157"/>
            <p:cNvSpPr/>
            <p:nvPr/>
          </p:nvSpPr>
          <p:spPr>
            <a:xfrm>
              <a:off x="11480269" y="6536120"/>
              <a:ext cx="477798" cy="179341"/>
            </a:xfrm>
            <a:custGeom>
              <a:avLst/>
              <a:gdLst>
                <a:gd name="T0" fmla="*/ 0 w 289"/>
                <a:gd name="T1" fmla="*/ 0 h 136"/>
                <a:gd name="T2" fmla="*/ 289 w 289"/>
                <a:gd name="T3" fmla="*/ 136 h 136"/>
              </a:gdLst>
              <a:ahLst/>
              <a:cxnLst/>
              <a:rect l="T0" t="T1" r="T2" b="T3"/>
              <a:pathLst>
                <a:path w="289" h="136">
                  <a:moveTo>
                    <a:pt x="39" y="56"/>
                  </a:moveTo>
                  <a:lnTo>
                    <a:pt x="153" y="83"/>
                  </a:lnTo>
                  <a:lnTo>
                    <a:pt x="235" y="0"/>
                  </a:lnTo>
                  <a:lnTo>
                    <a:pt x="289" y="13"/>
                  </a:lnTo>
                  <a:lnTo>
                    <a:pt x="168" y="136"/>
                  </a:lnTo>
                  <a:lnTo>
                    <a:pt x="0" y="96"/>
                  </a:lnTo>
                  <a:lnTo>
                    <a:pt x="39" y="56"/>
                  </a:lnTo>
                  <a:close/>
                </a:path>
              </a:pathLst>
            </a:custGeom>
            <a:solidFill>
              <a:srgbClr val="97B8BF"/>
            </a:solidFill>
            <a:ln w="9544" cap="flat" cmpd="sng" algn="ctr">
              <a:solidFill>
                <a:srgbClr val="97B8BF"/>
              </a:solidFill>
              <a:prstDash val="solid"/>
              <a:round/>
              <a:headEnd w="sm" len="sm"/>
              <a:tailEnd w="sm" len="sm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</p:grpSp>
      <p:pic>
        <p:nvPicPr>
          <p:cNvPr id="6159" name="그림 6158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106303" y="0"/>
            <a:ext cx="28578" cy="275063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6160" name="TextBox 6159"/>
          <p:cNvSpPr txBox="1"/>
          <p:nvPr/>
        </p:nvSpPr>
        <p:spPr>
          <a:xfrm>
            <a:off x="6682138" y="2007812"/>
            <a:ext cx="452345" cy="553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64818D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</a:t>
            </a:r>
            <a:endParaRPr kumimoji="0" lang="ko-KR" altLang="en-US" sz="3000" b="1" i="0">
              <a:solidFill>
                <a:srgbClr val="64818D">
                  <a:alpha val="10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64" name="TextBox 6163"/>
          <p:cNvSpPr txBox="1"/>
          <p:nvPr/>
        </p:nvSpPr>
        <p:spPr>
          <a:xfrm>
            <a:off x="7172607" y="2007812"/>
            <a:ext cx="2398255" cy="553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595959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분석</a:t>
            </a:r>
            <a:endParaRPr kumimoji="0" lang="ko-KR" altLang="en-US" sz="3000" b="1" i="0">
              <a:solidFill>
                <a:srgbClr val="595959">
                  <a:alpha val="10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65" name="TextBox 6164"/>
          <p:cNvSpPr txBox="1"/>
          <p:nvPr/>
        </p:nvSpPr>
        <p:spPr>
          <a:xfrm>
            <a:off x="6682138" y="3044287"/>
            <a:ext cx="452345" cy="553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64818D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</a:t>
            </a:r>
            <a:endParaRPr kumimoji="0" lang="ko-KR" altLang="en-US" sz="3000" b="1" i="0">
              <a:solidFill>
                <a:srgbClr val="64818D">
                  <a:alpha val="10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66" name="TextBox 6165"/>
          <p:cNvSpPr txBox="1"/>
          <p:nvPr/>
        </p:nvSpPr>
        <p:spPr>
          <a:xfrm>
            <a:off x="7172607" y="3044287"/>
            <a:ext cx="3168090" cy="553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 dirty="0">
                <a:solidFill>
                  <a:srgbClr val="595959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전처리</a:t>
            </a:r>
            <a:endParaRPr kumimoji="0" lang="ko-KR" altLang="en-US" sz="3000" b="1" i="0" dirty="0">
              <a:solidFill>
                <a:srgbClr val="595959">
                  <a:alpha val="10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67" name="TextBox 6166"/>
          <p:cNvSpPr txBox="1"/>
          <p:nvPr/>
        </p:nvSpPr>
        <p:spPr>
          <a:xfrm>
            <a:off x="6682138" y="4052128"/>
            <a:ext cx="452345" cy="553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64818D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</a:t>
            </a:r>
            <a:endParaRPr kumimoji="0" lang="ko-KR" altLang="en-US" sz="3000" b="1" i="0">
              <a:solidFill>
                <a:srgbClr val="64818D">
                  <a:alpha val="10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68" name="TextBox 6167"/>
          <p:cNvSpPr txBox="1"/>
          <p:nvPr/>
        </p:nvSpPr>
        <p:spPr>
          <a:xfrm>
            <a:off x="7172607" y="4052128"/>
            <a:ext cx="2398255" cy="553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595959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결과 확인</a:t>
            </a:r>
            <a:endParaRPr kumimoji="0" lang="ko-KR" altLang="en-US" sz="3000" b="1" i="0">
              <a:solidFill>
                <a:srgbClr val="595959">
                  <a:alpha val="10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69" name="TextBox 6168"/>
          <p:cNvSpPr txBox="1"/>
          <p:nvPr/>
        </p:nvSpPr>
        <p:spPr>
          <a:xfrm>
            <a:off x="6682138" y="5131472"/>
            <a:ext cx="452345" cy="553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64818D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</a:t>
            </a:r>
            <a:endParaRPr kumimoji="0" lang="ko-KR" altLang="en-US" sz="3000" b="1" i="0">
              <a:solidFill>
                <a:srgbClr val="64818D">
                  <a:alpha val="10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170" name="TextBox 6169"/>
          <p:cNvSpPr txBox="1"/>
          <p:nvPr/>
        </p:nvSpPr>
        <p:spPr>
          <a:xfrm>
            <a:off x="7172607" y="5131472"/>
            <a:ext cx="1368143" cy="5539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595959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기타</a:t>
            </a:r>
            <a:endParaRPr kumimoji="0" lang="ko-KR" altLang="en-US" sz="3000" b="1" i="0">
              <a:solidFill>
                <a:srgbClr val="595959">
                  <a:alpha val="10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TextBox 21507"/>
          <p:cNvSpPr txBox="1"/>
          <p:nvPr/>
        </p:nvSpPr>
        <p:spPr>
          <a:xfrm>
            <a:off x="5809208" y="2564926"/>
            <a:ext cx="5746318" cy="768216"/>
          </a:xfrm>
          <a:prstGeom prst="rect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1509" name="TextBox 21508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1510" name="TextBox 21509"/>
          <p:cNvSpPr txBox="1"/>
          <p:nvPr/>
        </p:nvSpPr>
        <p:spPr>
          <a:xfrm>
            <a:off x="326979" y="768216"/>
            <a:ext cx="7664638" cy="2777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결측치 처리</a:t>
            </a:r>
            <a:r>
              <a:rPr kumimoji="1" lang="ko-KR" altLang="en-US" sz="1800" b="0" i="0" baseline="0">
                <a:solidFill>
                  <a:srgbClr val="999999">
                    <a:alpha val="100000"/>
                  </a:srgbClr>
                </a:solidFill>
                <a:latin typeface="맑은 고딕"/>
                <a:ea typeface="맑은 고딕"/>
              </a:rPr>
              <a:t>  # 이상치 처리  # 파생변수 생성</a:t>
            </a:r>
            <a:endParaRPr kumimoji="1" lang="ko-KR" altLang="en-US" sz="1800" b="0" i="0">
              <a:solidFill>
                <a:srgbClr val="999999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1511" name="TextBox 21510"/>
          <p:cNvSpPr txBox="1"/>
          <p:nvPr/>
        </p:nvSpPr>
        <p:spPr>
          <a:xfrm>
            <a:off x="5817134" y="3333143"/>
            <a:ext cx="5724715" cy="1822107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1512" name="TextBox 21511"/>
          <p:cNvSpPr txBox="1"/>
          <p:nvPr/>
        </p:nvSpPr>
        <p:spPr>
          <a:xfrm>
            <a:off x="5806027" y="3426805"/>
            <a:ext cx="5721854" cy="17284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분당와드 클리어와 마찬가지로,</a:t>
            </a:r>
            <a:endParaRPr kumimoji="1" lang="ko-KR" altLang="en-US" sz="1800" b="0" i="0" baseline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각각의 선수마다 </a:t>
            </a:r>
            <a:r>
              <a:rPr kumimoji="0" lang="ko-KR" altLang="en-US" sz="18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평균값</a:t>
            </a:r>
            <a:r>
              <a:rPr kumimoji="1" lang="ko-KR" altLang="en-US" sz="1800" b="0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으로 </a:t>
            </a:r>
            <a:r>
              <a:rPr kumimoji="0" lang="ko-KR" altLang="en-US" sz="18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대체</a:t>
            </a:r>
            <a:r>
              <a:rPr kumimoji="1" lang="ko-KR" altLang="en-US" sz="1800" b="0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하였으며</a:t>
            </a:r>
            <a:r>
              <a:rPr kumimoji="0" lang="ko-KR" altLang="en-US" sz="18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(fillna),</a:t>
            </a:r>
            <a:endParaRPr kumimoji="0" lang="ko-KR" altLang="en-US" sz="1800" b="1" i="0" baseline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결측치(NaN)가 나올 경우에는 </a:t>
            </a:r>
            <a:endParaRPr kumimoji="1" lang="ko-KR" altLang="en-US" sz="1800" b="0" i="0" baseline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1028836" rtl="0" eaLnBrk="1" latinLnBrk="0" hangingPunct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행 자체를 </a:t>
            </a:r>
            <a:r>
              <a:rPr kumimoji="0" lang="ko-KR" altLang="en-US" sz="18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제거(dropna) </a:t>
            </a:r>
            <a:r>
              <a:rPr kumimoji="1" lang="ko-KR" altLang="en-US" sz="1800" b="0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하였다.</a:t>
            </a:r>
            <a:endParaRPr kumimoji="1" lang="ko-KR" altLang="en-US" sz="1800" b="0" i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1513" name="TextBox 21512"/>
          <p:cNvSpPr txBox="1"/>
          <p:nvPr/>
        </p:nvSpPr>
        <p:spPr>
          <a:xfrm>
            <a:off x="387261" y="1509417"/>
            <a:ext cx="4680690" cy="4777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2. 15CS비율</a:t>
            </a:r>
            <a:endParaRPr kumimoji="0" lang="ko-KR" altLang="en-US" sz="2400" b="1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  <a:sym typeface="Arial"/>
            </a:endParaRPr>
          </a:p>
        </p:txBody>
      </p:sp>
      <p:sp>
        <p:nvSpPr>
          <p:cNvPr id="21514" name="TextBox 21513"/>
          <p:cNvSpPr txBox="1"/>
          <p:nvPr/>
        </p:nvSpPr>
        <p:spPr>
          <a:xfrm>
            <a:off x="523791" y="5788556"/>
            <a:ext cx="10985055" cy="625379"/>
          </a:xfrm>
          <a:prstGeom prst="rect">
            <a:avLst/>
          </a:prstGeom>
          <a:solidFill>
            <a:srgbClr val="97b8b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1515" name="TextBox 21514"/>
          <p:cNvSpPr txBox="1"/>
          <p:nvPr/>
        </p:nvSpPr>
        <p:spPr>
          <a:xfrm>
            <a:off x="523791" y="5937756"/>
            <a:ext cx="11139001" cy="3936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7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■ NaN 값이 존재하는 행을 dropna로 제거하는 것 보다 평균값으로 대체 해주는 것이 정확도가 더 높게 나왔다.</a:t>
            </a:r>
            <a:endParaRPr kumimoji="0" lang="ko-KR" altLang="en-US" sz="1700" b="1" i="0" baseline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1516" name="TextBox 21515"/>
          <p:cNvSpPr txBox="1"/>
          <p:nvPr/>
        </p:nvSpPr>
        <p:spPr>
          <a:xfrm>
            <a:off x="5858383" y="2696656"/>
            <a:ext cx="5486974" cy="5793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결측치 처리 기준 </a:t>
            </a:r>
            <a:endParaRPr kumimoji="0" lang="ko-KR" altLang="en-US" sz="24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21519" name="Group 1"/>
          <p:cNvGrpSpPr/>
          <p:nvPr/>
        </p:nvGrpSpPr>
        <p:grpSpPr>
          <a:xfrm rot="0">
            <a:off x="255532" y="150763"/>
            <a:ext cx="4544216" cy="555551"/>
            <a:chOff x="255532" y="150763"/>
            <a:chExt cx="4544216" cy="555551"/>
          </a:xfrm>
        </p:grpSpPr>
        <p:grpSp>
          <p:nvGrpSpPr>
            <p:cNvPr id="21520" name="Group 1"/>
            <p:cNvGrpSpPr/>
            <p:nvPr/>
          </p:nvGrpSpPr>
          <p:grpSpPr>
            <a:xfrm rot="0">
              <a:off x="255532" y="150763"/>
              <a:ext cx="4544216" cy="555551"/>
              <a:chOff x="255532" y="150763"/>
              <a:chExt cx="4544216" cy="555551"/>
            </a:xfrm>
          </p:grpSpPr>
          <p:sp>
            <p:nvSpPr>
              <p:cNvPr id="21524" name="TextBox 21523"/>
              <p:cNvSpPr txBox="1"/>
              <p:nvPr/>
            </p:nvSpPr>
            <p:spPr>
              <a:xfrm>
                <a:off x="255532" y="184142"/>
                <a:ext cx="672991" cy="52217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800" b="0" i="0" baseline="0">
                    <a:solidFill>
                      <a:srgbClr val="64818d">
                        <a:alpha val="100000"/>
                      </a:srgbClr>
                    </a:solidFill>
                    <a:latin typeface="Arial"/>
                    <a:sym typeface="Arial"/>
                  </a:rPr>
                  <a:t>03</a:t>
                </a:r>
                <a:endParaRPr kumimoji="1" lang="ko-KR" altLang="en-US" sz="2800" b="0" i="0">
                  <a:solidFill>
                    <a:srgbClr val="64818d">
                      <a:alpha val="100000"/>
                    </a:srgbClr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21525" name="TextBox 21524"/>
              <p:cNvSpPr txBox="1"/>
              <p:nvPr/>
            </p:nvSpPr>
            <p:spPr>
              <a:xfrm>
                <a:off x="928524" y="150763"/>
                <a:ext cx="3871224" cy="52222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  <a:sym typeface="Arial"/>
                  </a:rPr>
                  <a:t>데이터 </a:t>
                </a: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전처리</a:t>
                </a:r>
                <a:endParaRPr kumimoji="0" lang="ko-KR" altLang="en-US" sz="3600" b="1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21526" name="TextBox 21525"/>
            <p:cNvSpPr txBox="1"/>
            <p:nvPr/>
          </p:nvSpPr>
          <p:spPr>
            <a:xfrm>
              <a:off x="842788" y="290474"/>
              <a:ext cx="46049" cy="307889"/>
            </a:xfrm>
            <a:prstGeom prst="rect">
              <a:avLst/>
            </a:prstGeom>
            <a:solidFill>
              <a:srgbClr val="64818d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</p:grpSp>
      <p:graphicFrame>
        <p:nvGraphicFramePr>
          <p:cNvPr id="21527" name="표 21526"/>
          <p:cNvGraphicFramePr>
            <a:graphicFrameLocks noGrp="1"/>
          </p:cNvGraphicFramePr>
          <p:nvPr/>
        </p:nvGraphicFramePr>
        <p:xfrm>
          <a:off x="331132" y="2556319"/>
          <a:ext cx="5041889" cy="76738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904954"/>
                <a:gridCol w="4136935"/>
              </a:tblGrid>
              <a:tr h="367665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코드</a:t>
                      </a:r>
                      <a:endParaRPr lang="ko-KR" altLang="en-US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lol[’15CS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비율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’].isnull().sum()</a:t>
                      </a:r>
                      <a:endParaRPr lang="en-US" altLang="ko-KR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9722">
                <a:tc>
                  <a:txBody>
                    <a:bodyPr vert="horz" lIns="91440" tIns="45720" rIns="91440" bIns="45720" anchor="t" anchorCtr="0"/>
                    <a:p>
                      <a:pPr algn="ctr">
                        <a:defRPr/>
                      </a:pPr>
                      <a:r>
                        <a:rPr lang="ko-KR" altLang="en-US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결과값</a:t>
                      </a:r>
                      <a:endParaRPr lang="ko-KR" altLang="en-US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>
                        <a:defRPr/>
                      </a:pP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179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결측치 행이 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179</a:t>
                      </a:r>
                      <a:r>
                        <a:rPr lang="ko-KR" altLang="en-US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개</a:t>
                      </a:r>
                      <a:r>
                        <a:rPr lang="en-US" altLang="ko-KR" b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)</a:t>
                      </a:r>
                      <a:endParaRPr lang="en-US" altLang="ko-KR" b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4" grpId="0" animBg="1"/>
      <p:bldP spid="21515" grpId="1" animBg="1"/>
    </p:bldLst>
  </p:timing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3" name="TextBox 22532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2534" name="TextBox 22533"/>
          <p:cNvSpPr txBox="1"/>
          <p:nvPr/>
        </p:nvSpPr>
        <p:spPr>
          <a:xfrm>
            <a:off x="326979" y="768216"/>
            <a:ext cx="7664638" cy="2777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999999">
                    <a:alpha val="100000"/>
                  </a:srgbClr>
                </a:solidFill>
                <a:latin typeface="맑은 고딕"/>
                <a:ea typeface="맑은 고딕"/>
              </a:rPr>
              <a:t># 결측치 처리  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이상치 처리</a:t>
            </a:r>
            <a:r>
              <a:rPr kumimoji="1" lang="ko-KR" altLang="en-US" sz="1800" b="0" i="0" baseline="0">
                <a:solidFill>
                  <a:srgbClr val="999999">
                    <a:alpha val="100000"/>
                  </a:srgbClr>
                </a:solidFill>
                <a:latin typeface="맑은 고딕"/>
                <a:ea typeface="맑은 고딕"/>
              </a:rPr>
              <a:t>    # 파생 변수 생성</a:t>
            </a:r>
            <a:endParaRPr kumimoji="1" lang="ko-KR" altLang="en-US" sz="1800" b="0" i="0">
              <a:solidFill>
                <a:srgbClr val="999999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2535" name="TextBox 22534"/>
          <p:cNvSpPr txBox="1"/>
          <p:nvPr/>
        </p:nvSpPr>
        <p:spPr>
          <a:xfrm>
            <a:off x="7602737" y="3033180"/>
            <a:ext cx="2669696" cy="8888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6000" b="1" i="0" baseline="0">
                <a:solidFill>
                  <a:srgbClr val="203864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GD10</a:t>
            </a:r>
            <a:endParaRPr kumimoji="0" lang="ko-KR" altLang="en-US" sz="6000" b="1" i="0">
              <a:solidFill>
                <a:srgbClr val="203864">
                  <a:alpha val="100000"/>
                </a:srgbClr>
              </a:solidFill>
              <a:latin typeface="Calibri"/>
              <a:ea typeface="맑은 고딕"/>
              <a:sym typeface="Arial"/>
            </a:endParaRPr>
          </a:p>
        </p:txBody>
      </p:sp>
      <p:grpSp>
        <p:nvGrpSpPr>
          <p:cNvPr id="22536" name="Group 1"/>
          <p:cNvGrpSpPr/>
          <p:nvPr/>
        </p:nvGrpSpPr>
        <p:grpSpPr>
          <a:xfrm rot="0">
            <a:off x="599982" y="5788556"/>
            <a:ext cx="10986674" cy="625379"/>
            <a:chOff x="599982" y="5788556"/>
            <a:chExt cx="10986674" cy="625379"/>
          </a:xfrm>
        </p:grpSpPr>
        <p:sp>
          <p:nvSpPr>
            <p:cNvPr id="22537" name="TextBox 22536"/>
            <p:cNvSpPr txBox="1"/>
            <p:nvPr/>
          </p:nvSpPr>
          <p:spPr>
            <a:xfrm>
              <a:off x="599982" y="5788556"/>
              <a:ext cx="10986674" cy="625379"/>
            </a:xfrm>
            <a:prstGeom prst="rect">
              <a:avLst/>
            </a:prstGeom>
            <a:solidFill>
              <a:srgbClr val="97b8b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sp>
          <p:nvSpPr>
            <p:cNvPr id="22538" name="TextBox 22537"/>
            <p:cNvSpPr txBox="1"/>
            <p:nvPr/>
          </p:nvSpPr>
          <p:spPr>
            <a:xfrm>
              <a:off x="599982" y="5937756"/>
              <a:ext cx="10986674" cy="39362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noAutofit/>
            </a:bodyPr>
            <a:lstStyle/>
            <a:p>
              <a:pPr marL="0" lvl="0" indent="0" algn="ct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1800" b="1" i="0" baseline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</a:rPr>
                <a:t> ■ 표준편차 * 5 이상 인 값들을 이상치(outlier)로 정해서 제거함.</a:t>
              </a:r>
              <a:endParaRPr kumimoji="0" lang="ko-KR" altLang="en-US" sz="1800" b="1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22539" name="Group 2"/>
          <p:cNvGrpSpPr/>
          <p:nvPr/>
        </p:nvGrpSpPr>
        <p:grpSpPr>
          <a:xfrm rot="0">
            <a:off x="255532" y="150763"/>
            <a:ext cx="4544216" cy="555551"/>
            <a:chOff x="255532" y="150763"/>
            <a:chExt cx="4544216" cy="555551"/>
          </a:xfrm>
        </p:grpSpPr>
        <p:grpSp>
          <p:nvGrpSpPr>
            <p:cNvPr id="22540" name="Group 2"/>
            <p:cNvGrpSpPr/>
            <p:nvPr/>
          </p:nvGrpSpPr>
          <p:grpSpPr>
            <a:xfrm rot="0">
              <a:off x="255532" y="150763"/>
              <a:ext cx="4544216" cy="555551"/>
              <a:chOff x="255532" y="150763"/>
              <a:chExt cx="4544216" cy="555551"/>
            </a:xfrm>
          </p:grpSpPr>
          <p:sp>
            <p:nvSpPr>
              <p:cNvPr id="22541" name="TextBox 22540"/>
              <p:cNvSpPr txBox="1"/>
              <p:nvPr/>
            </p:nvSpPr>
            <p:spPr>
              <a:xfrm>
                <a:off x="255532" y="184142"/>
                <a:ext cx="672991" cy="52217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800" b="0" i="0" baseline="0">
                    <a:solidFill>
                      <a:srgbClr val="64818d">
                        <a:alpha val="100000"/>
                      </a:srgbClr>
                    </a:solidFill>
                    <a:latin typeface="Arial"/>
                    <a:sym typeface="Arial"/>
                  </a:rPr>
                  <a:t>03</a:t>
                </a:r>
                <a:endParaRPr kumimoji="1" lang="ko-KR" altLang="en-US" sz="2800" b="0" i="0">
                  <a:solidFill>
                    <a:srgbClr val="64818d">
                      <a:alpha val="100000"/>
                    </a:srgbClr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22542" name="TextBox 22541"/>
              <p:cNvSpPr txBox="1"/>
              <p:nvPr/>
            </p:nvSpPr>
            <p:spPr>
              <a:xfrm>
                <a:off x="928524" y="150763"/>
                <a:ext cx="3871224" cy="52222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  <a:sym typeface="Arial"/>
                  </a:rPr>
                  <a:t>데이터 </a:t>
                </a: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전처리</a:t>
                </a:r>
                <a:endParaRPr kumimoji="0" lang="ko-KR" altLang="en-US" sz="3600" b="1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22543" name="TextBox 22542"/>
            <p:cNvSpPr txBox="1"/>
            <p:nvPr/>
          </p:nvSpPr>
          <p:spPr>
            <a:xfrm>
              <a:off x="842788" y="290474"/>
              <a:ext cx="46049" cy="307889"/>
            </a:xfrm>
            <a:prstGeom prst="rect">
              <a:avLst/>
            </a:prstGeom>
            <a:solidFill>
              <a:srgbClr val="64818d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 rot="0">
            <a:off x="612076" y="1620202"/>
            <a:ext cx="6552819" cy="3780472"/>
            <a:chOff x="612076" y="1620202"/>
            <a:chExt cx="6552819" cy="3780472"/>
          </a:xfrm>
        </p:grpSpPr>
        <p:pic>
          <p:nvPicPr>
            <p:cNvPr id="22532" name="그림 22531"/>
            <p:cNvPicPr/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612076" y="1620202"/>
              <a:ext cx="6552819" cy="3780472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w="med" len="med"/>
              <a:tailEnd w="med" len="med"/>
            </a:ln>
          </p:spPr>
        </p:pic>
        <p:sp>
          <p:nvSpPr>
            <p:cNvPr id="22544" name="타원 22543"/>
            <p:cNvSpPr/>
            <p:nvPr/>
          </p:nvSpPr>
          <p:spPr>
            <a:xfrm>
              <a:off x="3188687" y="1842759"/>
              <a:ext cx="312689" cy="360302"/>
            </a:xfrm>
            <a:prstGeom prst="ellipse">
              <a:avLst/>
            </a:prstGeom>
            <a:noFill/>
            <a:ln w="57324" cap="flat" cmpd="sng" algn="ctr">
              <a:solidFill>
                <a:srgbClr val="ffc000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sp>
          <p:nvSpPr>
            <p:cNvPr id="22548" name="타원 22547"/>
            <p:cNvSpPr/>
            <p:nvPr/>
          </p:nvSpPr>
          <p:spPr>
            <a:xfrm>
              <a:off x="4699724" y="2418908"/>
              <a:ext cx="314252" cy="360302"/>
            </a:xfrm>
            <a:prstGeom prst="ellipse">
              <a:avLst/>
            </a:prstGeom>
            <a:noFill/>
            <a:ln w="57324" cap="flat" cmpd="sng" algn="ctr">
              <a:solidFill>
                <a:srgbClr val="ffc000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sp>
          <p:nvSpPr>
            <p:cNvPr id="22549" name="타원 22548"/>
            <p:cNvSpPr/>
            <p:nvPr/>
          </p:nvSpPr>
          <p:spPr>
            <a:xfrm>
              <a:off x="6210759" y="4939404"/>
              <a:ext cx="314252" cy="287292"/>
            </a:xfrm>
            <a:prstGeom prst="ellipse">
              <a:avLst/>
            </a:prstGeom>
            <a:noFill/>
            <a:ln w="57324" cap="flat" cmpd="sng" algn="ctr">
              <a:solidFill>
                <a:srgbClr val="ffc000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sp>
          <p:nvSpPr>
            <p:cNvPr id="22550" name="타원 22549"/>
            <p:cNvSpPr/>
            <p:nvPr/>
          </p:nvSpPr>
          <p:spPr>
            <a:xfrm>
              <a:off x="6210759" y="1699922"/>
              <a:ext cx="314252" cy="360302"/>
            </a:xfrm>
            <a:prstGeom prst="ellipse">
              <a:avLst/>
            </a:prstGeom>
            <a:noFill/>
            <a:ln w="57324" cap="flat" cmpd="sng" algn="ctr">
              <a:solidFill>
                <a:srgbClr val="ffc000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6" grpId="0" animBg="1"/>
    </p:bldLst>
  </p:timing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6" name="TextBox 23555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3557" name="TextBox 23556"/>
          <p:cNvSpPr txBox="1"/>
          <p:nvPr/>
        </p:nvSpPr>
        <p:spPr>
          <a:xfrm>
            <a:off x="326979" y="768216"/>
            <a:ext cx="7664638" cy="2777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999999">
                    <a:alpha val="100000"/>
                  </a:srgbClr>
                </a:solidFill>
                <a:latin typeface="맑은 고딕"/>
                <a:ea typeface="맑은 고딕"/>
              </a:rPr>
              <a:t># 결측치 처리  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이상치 처리</a:t>
            </a:r>
            <a:r>
              <a:rPr kumimoji="1" lang="ko-KR" altLang="en-US" sz="1800" b="0" i="0" baseline="0">
                <a:solidFill>
                  <a:srgbClr val="999999">
                    <a:alpha val="100000"/>
                  </a:srgbClr>
                </a:solidFill>
                <a:latin typeface="맑은 고딕"/>
                <a:ea typeface="맑은 고딕"/>
              </a:rPr>
              <a:t>    # 파생 변수 생성</a:t>
            </a:r>
            <a:endParaRPr kumimoji="1" lang="ko-KR" altLang="en-US" sz="1800" b="0" i="0">
              <a:solidFill>
                <a:srgbClr val="999999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23559" name="Group 1"/>
          <p:cNvGrpSpPr/>
          <p:nvPr/>
        </p:nvGrpSpPr>
        <p:grpSpPr>
          <a:xfrm rot="0">
            <a:off x="599982" y="5788556"/>
            <a:ext cx="10986674" cy="625379"/>
            <a:chOff x="599982" y="5788556"/>
            <a:chExt cx="10986674" cy="625379"/>
          </a:xfrm>
        </p:grpSpPr>
        <p:sp>
          <p:nvSpPr>
            <p:cNvPr id="23560" name="TextBox 23559"/>
            <p:cNvSpPr txBox="1"/>
            <p:nvPr/>
          </p:nvSpPr>
          <p:spPr>
            <a:xfrm>
              <a:off x="599982" y="5788556"/>
              <a:ext cx="10986674" cy="625379"/>
            </a:xfrm>
            <a:prstGeom prst="rect">
              <a:avLst/>
            </a:prstGeom>
            <a:solidFill>
              <a:srgbClr val="97b8b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sp>
          <p:nvSpPr>
            <p:cNvPr id="23561" name="TextBox 23560"/>
            <p:cNvSpPr txBox="1"/>
            <p:nvPr/>
          </p:nvSpPr>
          <p:spPr>
            <a:xfrm>
              <a:off x="599982" y="5937756"/>
              <a:ext cx="10986674" cy="39362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noAutofit/>
            </a:bodyPr>
            <a:lstStyle/>
            <a:p>
              <a:pPr marL="0" lvl="0" indent="0" algn="ct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1800" b="1" i="0" baseline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</a:rPr>
                <a:t> ■ 표준편차 * 4 이상 인 값들을 이상치(outlier)로 정해서 제거함.</a:t>
              </a:r>
              <a:endParaRPr kumimoji="0" lang="ko-KR" altLang="en-US" sz="1800" b="1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grpSp>
        <p:nvGrpSpPr>
          <p:cNvPr id="23562" name="Group 2"/>
          <p:cNvGrpSpPr/>
          <p:nvPr/>
        </p:nvGrpSpPr>
        <p:grpSpPr>
          <a:xfrm rot="0">
            <a:off x="255532" y="150763"/>
            <a:ext cx="4544216" cy="555551"/>
            <a:chOff x="255532" y="150763"/>
            <a:chExt cx="4544216" cy="555551"/>
          </a:xfrm>
        </p:grpSpPr>
        <p:grpSp>
          <p:nvGrpSpPr>
            <p:cNvPr id="23563" name="Group 2"/>
            <p:cNvGrpSpPr/>
            <p:nvPr/>
          </p:nvGrpSpPr>
          <p:grpSpPr>
            <a:xfrm rot="0">
              <a:off x="255532" y="150763"/>
              <a:ext cx="4544216" cy="555551"/>
              <a:chOff x="255532" y="150763"/>
              <a:chExt cx="4544216" cy="555551"/>
            </a:xfrm>
          </p:grpSpPr>
          <p:sp>
            <p:nvSpPr>
              <p:cNvPr id="23564" name="TextBox 23563"/>
              <p:cNvSpPr txBox="1"/>
              <p:nvPr/>
            </p:nvSpPr>
            <p:spPr>
              <a:xfrm>
                <a:off x="255532" y="184142"/>
                <a:ext cx="672991" cy="52217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800" b="0" i="0" baseline="0">
                    <a:solidFill>
                      <a:srgbClr val="64818d">
                        <a:alpha val="100000"/>
                      </a:srgbClr>
                    </a:solidFill>
                    <a:latin typeface="Arial"/>
                    <a:sym typeface="Arial"/>
                  </a:rPr>
                  <a:t>03</a:t>
                </a:r>
                <a:endParaRPr kumimoji="1" lang="ko-KR" altLang="en-US" sz="2800" b="0" i="0">
                  <a:solidFill>
                    <a:srgbClr val="64818d">
                      <a:alpha val="100000"/>
                    </a:srgbClr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23565" name="TextBox 23564"/>
              <p:cNvSpPr txBox="1"/>
              <p:nvPr/>
            </p:nvSpPr>
            <p:spPr>
              <a:xfrm>
                <a:off x="928524" y="150763"/>
                <a:ext cx="3871224" cy="52222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  <a:sym typeface="Arial"/>
                  </a:rPr>
                  <a:t>데이터 </a:t>
                </a: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전처리</a:t>
                </a:r>
                <a:endParaRPr kumimoji="0" lang="ko-KR" altLang="en-US" sz="3600" b="1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23566" name="TextBox 23565"/>
            <p:cNvSpPr txBox="1"/>
            <p:nvPr/>
          </p:nvSpPr>
          <p:spPr>
            <a:xfrm>
              <a:off x="842788" y="290474"/>
              <a:ext cx="46049" cy="307889"/>
            </a:xfrm>
            <a:prstGeom prst="rect">
              <a:avLst/>
            </a:prstGeom>
            <a:solidFill>
              <a:srgbClr val="64818d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</p:grpSp>
      <p:sp>
        <p:nvSpPr>
          <p:cNvPr id="23567" name="TextBox 23566"/>
          <p:cNvSpPr txBox="1"/>
          <p:nvPr/>
        </p:nvSpPr>
        <p:spPr>
          <a:xfrm>
            <a:off x="7602737" y="3033180"/>
            <a:ext cx="2669696" cy="88883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6000" b="1" i="0" baseline="0">
                <a:solidFill>
                  <a:srgbClr val="203864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분당CS</a:t>
            </a:r>
            <a:endParaRPr kumimoji="0" lang="ko-KR" altLang="en-US" sz="6000" b="1" i="0">
              <a:solidFill>
                <a:srgbClr val="203864">
                  <a:alpha val="100000"/>
                </a:srgbClr>
              </a:solidFill>
              <a:latin typeface="Calibri"/>
              <a:ea typeface="맑은 고딕"/>
              <a:sym typeface="Arial"/>
            </a:endParaRPr>
          </a:p>
        </p:txBody>
      </p:sp>
      <p:grpSp>
        <p:nvGrpSpPr>
          <p:cNvPr id="2" name="그룹 1"/>
          <p:cNvGrpSpPr/>
          <p:nvPr/>
        </p:nvGrpSpPr>
        <p:grpSpPr>
          <a:xfrm rot="0">
            <a:off x="612076" y="1620202"/>
            <a:ext cx="6552819" cy="3672459"/>
            <a:chOff x="612076" y="1620202"/>
            <a:chExt cx="6552819" cy="3672459"/>
          </a:xfrm>
        </p:grpSpPr>
        <p:pic>
          <p:nvPicPr>
            <p:cNvPr id="23558" name="그림 23557"/>
            <p:cNvPicPr/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612076" y="1620202"/>
              <a:ext cx="6552819" cy="367245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23568" name="타원 23567"/>
            <p:cNvSpPr/>
            <p:nvPr/>
          </p:nvSpPr>
          <p:spPr>
            <a:xfrm>
              <a:off x="3140512" y="1681614"/>
              <a:ext cx="220646" cy="252406"/>
            </a:xfrm>
            <a:prstGeom prst="ellipse">
              <a:avLst/>
            </a:prstGeom>
            <a:noFill/>
            <a:ln w="57324" cap="flat" cmpd="sng" algn="ctr">
              <a:solidFill>
                <a:srgbClr val="ffc000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sp>
          <p:nvSpPr>
            <p:cNvPr id="23572" name="타원 23571"/>
            <p:cNvSpPr/>
            <p:nvPr/>
          </p:nvSpPr>
          <p:spPr>
            <a:xfrm>
              <a:off x="1555918" y="3670420"/>
              <a:ext cx="220646" cy="252351"/>
            </a:xfrm>
            <a:prstGeom prst="ellipse">
              <a:avLst/>
            </a:prstGeom>
            <a:noFill/>
            <a:ln w="57324" cap="flat" cmpd="sng" algn="ctr">
              <a:solidFill>
                <a:srgbClr val="ffc000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9" grpId="0" animBg="1"/>
    </p:bldLst>
  </p:timing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0" name="TextBox 24579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4581" name="TextBox 24580"/>
          <p:cNvSpPr txBox="1"/>
          <p:nvPr/>
        </p:nvSpPr>
        <p:spPr>
          <a:xfrm>
            <a:off x="326979" y="768216"/>
            <a:ext cx="7556687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999999">
                    <a:alpha val="100000"/>
                  </a:srgbClr>
                </a:solidFill>
                <a:latin typeface="맑은 고딕"/>
                <a:ea typeface="맑은 고딕"/>
              </a:rPr>
              <a:t># 결측치 처리    # 이상치 처리  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파생 변수 생성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582" name="TextBox 24581"/>
          <p:cNvSpPr txBox="1"/>
          <p:nvPr/>
        </p:nvSpPr>
        <p:spPr>
          <a:xfrm>
            <a:off x="7705888" y="1430100"/>
            <a:ext cx="3748984" cy="39993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000000">
                    <a:alpha val="100000"/>
                  </a:srgbClr>
                </a:solidFill>
                <a:latin typeface="Arial"/>
              </a:rPr>
              <a:t>※ </a:t>
            </a:r>
            <a:r>
              <a:rPr kumimoji="0" lang="ko-KR" altLang="en-US" sz="2000" b="1" i="0" u="sng" baseline="0">
                <a:solidFill>
                  <a:srgbClr val="000000">
                    <a:alpha val="100000"/>
                  </a:srgbClr>
                </a:solidFill>
                <a:latin typeface="Arial"/>
              </a:rPr>
              <a:t>Tier</a:t>
            </a:r>
            <a:r>
              <a:rPr kumimoji="0" lang="ko-KR" altLang="en-US" sz="2000" b="1" i="0" baseline="0">
                <a:solidFill>
                  <a:srgbClr val="4e4e4e">
                    <a:alpha val="100000"/>
                  </a:srgbClr>
                </a:solidFill>
                <a:latin typeface="맑은 고딕"/>
                <a:ea typeface="맑은 고딕"/>
              </a:rPr>
              <a:t>와 유의미한 상관관계</a:t>
            </a:r>
            <a:endParaRPr kumimoji="0" lang="ko-KR" altLang="en-US" sz="2000" b="1" i="0">
              <a:solidFill>
                <a:srgbClr val="4e4e4e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583" name="TextBox 24582"/>
          <p:cNvSpPr txBox="1"/>
          <p:nvPr/>
        </p:nvSpPr>
        <p:spPr>
          <a:xfrm>
            <a:off x="7939203" y="1912587"/>
            <a:ext cx="963141" cy="3380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6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K( 킬 ) </a:t>
            </a:r>
            <a:endParaRPr kumimoji="0" lang="ko-KR" altLang="en-US" sz="1600" b="1" i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584" name="TextBox 24583"/>
          <p:cNvSpPr txBox="1"/>
          <p:nvPr/>
        </p:nvSpPr>
        <p:spPr>
          <a:xfrm>
            <a:off x="7939205" y="2763358"/>
            <a:ext cx="2187599" cy="33803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6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출전횟수</a:t>
            </a:r>
            <a:endParaRPr kumimoji="0" lang="ko-KR" altLang="en-US" sz="1600" b="1" i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585" name="TextBox 24584"/>
          <p:cNvSpPr txBox="1"/>
          <p:nvPr/>
        </p:nvSpPr>
        <p:spPr>
          <a:xfrm>
            <a:off x="7939205" y="2176046"/>
            <a:ext cx="819911" cy="3079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1" i="0" baseline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  <a:sym typeface="맑은 고딕"/>
              </a:rPr>
              <a:t>-0.58</a:t>
            </a:r>
            <a:endParaRPr kumimoji="1" lang="ko-KR" altLang="en-US" sz="1400" b="1" i="0">
              <a:solidFill>
                <a:srgbClr val="ff0000">
                  <a:alpha val="100000"/>
                </a:srgbClr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4586" name="TextBox 24585"/>
          <p:cNvSpPr txBox="1"/>
          <p:nvPr/>
        </p:nvSpPr>
        <p:spPr>
          <a:xfrm>
            <a:off x="7939205" y="3052213"/>
            <a:ext cx="661144" cy="2986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1" i="0" baseline="0">
                <a:solidFill>
                  <a:srgbClr val="4e4e4e">
                    <a:alpha val="100000"/>
                  </a:srgbClr>
                </a:solidFill>
                <a:latin typeface="맑은 고딕"/>
                <a:ea typeface="맑은 고딕"/>
                <a:sym typeface="맑은 고딕"/>
              </a:rPr>
              <a:t>-0.45</a:t>
            </a:r>
            <a:endParaRPr kumimoji="1" lang="ko-KR" altLang="en-US" sz="1400" b="1" i="0">
              <a:solidFill>
                <a:srgbClr val="4e4e4e">
                  <a:alpha val="100000"/>
                </a:srgbClr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4587" name="타원 24586"/>
          <p:cNvSpPr/>
          <p:nvPr/>
        </p:nvSpPr>
        <p:spPr>
          <a:xfrm>
            <a:off x="7578903" y="1945910"/>
            <a:ext cx="304763" cy="258714"/>
          </a:xfrm>
          <a:prstGeom prst="ellipse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1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4588" name="타원 24587"/>
          <p:cNvSpPr/>
          <p:nvPr/>
        </p:nvSpPr>
        <p:spPr>
          <a:xfrm>
            <a:off x="7578903" y="2779210"/>
            <a:ext cx="304763" cy="258714"/>
          </a:xfrm>
          <a:prstGeom prst="ellipse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1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4589" name="TextBox 24588"/>
          <p:cNvSpPr txBox="1"/>
          <p:nvPr/>
        </p:nvSpPr>
        <p:spPr>
          <a:xfrm>
            <a:off x="7939204" y="3760091"/>
            <a:ext cx="1803807" cy="2888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6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A( 어시스트 )</a:t>
            </a:r>
            <a:endParaRPr kumimoji="0" lang="ko-KR" altLang="en-US" sz="1600" b="1" i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590" name="TextBox 24589"/>
          <p:cNvSpPr txBox="1"/>
          <p:nvPr/>
        </p:nvSpPr>
        <p:spPr>
          <a:xfrm>
            <a:off x="7939205" y="4750518"/>
            <a:ext cx="2187599" cy="2888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6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D( 데스 )</a:t>
            </a:r>
            <a:endParaRPr kumimoji="0" lang="ko-KR" altLang="en-US" sz="1600" b="1" i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591" name="TextBox 24590"/>
          <p:cNvSpPr txBox="1"/>
          <p:nvPr/>
        </p:nvSpPr>
        <p:spPr>
          <a:xfrm>
            <a:off x="7939205" y="4006135"/>
            <a:ext cx="661144" cy="2984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1" i="0" baseline="0">
                <a:solidFill>
                  <a:srgbClr val="4e4e4e">
                    <a:alpha val="100000"/>
                  </a:srgbClr>
                </a:solidFill>
                <a:latin typeface="맑은 고딕"/>
                <a:ea typeface="맑은 고딕"/>
                <a:sym typeface="맑은 고딕"/>
              </a:rPr>
              <a:t>-0.44</a:t>
            </a:r>
            <a:endParaRPr kumimoji="1" lang="ko-KR" altLang="en-US" sz="1400" b="1" i="0">
              <a:solidFill>
                <a:srgbClr val="4e4e4e">
                  <a:alpha val="100000"/>
                </a:srgbClr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4592" name="TextBox 24591"/>
          <p:cNvSpPr txBox="1"/>
          <p:nvPr/>
        </p:nvSpPr>
        <p:spPr>
          <a:xfrm>
            <a:off x="7939205" y="5039373"/>
            <a:ext cx="661144" cy="3317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1" i="0" baseline="0">
                <a:solidFill>
                  <a:srgbClr val="4e4e4e">
                    <a:alpha val="100000"/>
                  </a:srgbClr>
                </a:solidFill>
                <a:latin typeface="맑은 고딕"/>
                <a:ea typeface="맑은 고딕"/>
                <a:sym typeface="맑은 고딕"/>
              </a:rPr>
              <a:t>-0.36</a:t>
            </a:r>
            <a:endParaRPr kumimoji="1" lang="ko-KR" altLang="en-US" sz="1400" b="1" i="0">
              <a:solidFill>
                <a:srgbClr val="4e4e4e">
                  <a:alpha val="100000"/>
                </a:srgbClr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4596" name="타원 24595"/>
          <p:cNvSpPr/>
          <p:nvPr/>
        </p:nvSpPr>
        <p:spPr>
          <a:xfrm>
            <a:off x="7578903" y="3774380"/>
            <a:ext cx="304763" cy="260332"/>
          </a:xfrm>
          <a:prstGeom prst="ellipse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1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4597" name="타원 24596"/>
          <p:cNvSpPr/>
          <p:nvPr/>
        </p:nvSpPr>
        <p:spPr>
          <a:xfrm>
            <a:off x="7578903" y="4764807"/>
            <a:ext cx="304763" cy="260277"/>
          </a:xfrm>
          <a:prstGeom prst="ellipse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1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4598" name="TextBox 24597"/>
          <p:cNvSpPr txBox="1"/>
          <p:nvPr/>
        </p:nvSpPr>
        <p:spPr>
          <a:xfrm>
            <a:off x="7939205" y="5693331"/>
            <a:ext cx="2187599" cy="2888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6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승률</a:t>
            </a:r>
            <a:endParaRPr kumimoji="0" lang="ko-KR" altLang="en-US" sz="1600" b="1" i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4599" name="TextBox 24598"/>
          <p:cNvSpPr txBox="1"/>
          <p:nvPr/>
        </p:nvSpPr>
        <p:spPr>
          <a:xfrm>
            <a:off x="7939205" y="5982187"/>
            <a:ext cx="661144" cy="32379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1" i="0" baseline="0">
                <a:solidFill>
                  <a:srgbClr val="4e4e4e">
                    <a:alpha val="100000"/>
                  </a:srgbClr>
                </a:solidFill>
                <a:latin typeface="맑은 고딕"/>
                <a:ea typeface="맑은 고딕"/>
                <a:sym typeface="맑은 고딕"/>
              </a:rPr>
              <a:t>-0.32</a:t>
            </a:r>
            <a:endParaRPr kumimoji="1" lang="ko-KR" altLang="en-US" sz="1400" b="1" i="0">
              <a:solidFill>
                <a:srgbClr val="4e4e4e">
                  <a:alpha val="100000"/>
                </a:srgbClr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4600" name="타원 24599"/>
          <p:cNvSpPr/>
          <p:nvPr/>
        </p:nvSpPr>
        <p:spPr>
          <a:xfrm>
            <a:off x="7578903" y="5707620"/>
            <a:ext cx="304763" cy="260277"/>
          </a:xfrm>
          <a:prstGeom prst="ellipse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1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4601" name="TextBox 24600"/>
          <p:cNvSpPr txBox="1"/>
          <p:nvPr/>
        </p:nvSpPr>
        <p:spPr>
          <a:xfrm>
            <a:off x="10113688" y="1912587"/>
            <a:ext cx="1641202" cy="2888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6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  <a:cs typeface="+mn-cs"/>
                <a:sym typeface="맑은 고딕"/>
              </a:rPr>
              <a:t>KDA</a:t>
            </a:r>
            <a:endParaRPr kumimoji="0" lang="ko-KR" altLang="en-US" sz="1600" b="1" i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  <a:cs typeface="+mn-cs"/>
              <a:sym typeface="맑은 고딕"/>
            </a:endParaRPr>
          </a:p>
        </p:txBody>
      </p:sp>
      <p:sp>
        <p:nvSpPr>
          <p:cNvPr id="24602" name="TextBox 24601"/>
          <p:cNvSpPr txBox="1"/>
          <p:nvPr/>
        </p:nvSpPr>
        <p:spPr>
          <a:xfrm>
            <a:off x="10113688" y="2176046"/>
            <a:ext cx="723964" cy="28092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1" i="0" baseline="0">
                <a:solidFill>
                  <a:srgbClr val="404040">
                    <a:alpha val="100000"/>
                  </a:srgbClr>
                </a:solidFill>
                <a:latin typeface="맑은 고딕"/>
                <a:ea typeface="맑은 고딕"/>
                <a:sym typeface="맑은 고딕"/>
              </a:rPr>
              <a:t>-0.24</a:t>
            </a:r>
            <a:endParaRPr kumimoji="1" lang="ko-KR" altLang="en-US" sz="1400" b="1" i="0">
              <a:solidFill>
                <a:srgbClr val="404040">
                  <a:alpha val="100000"/>
                </a:srgbClr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4603" name="타원 24602"/>
          <p:cNvSpPr/>
          <p:nvPr/>
        </p:nvSpPr>
        <p:spPr>
          <a:xfrm>
            <a:off x="9753386" y="1945910"/>
            <a:ext cx="304763" cy="258714"/>
          </a:xfrm>
          <a:prstGeom prst="ellipse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1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grpSp>
        <p:nvGrpSpPr>
          <p:cNvPr id="24604" name="Group 1"/>
          <p:cNvGrpSpPr/>
          <p:nvPr/>
        </p:nvGrpSpPr>
        <p:grpSpPr>
          <a:xfrm rot="0">
            <a:off x="255532" y="150763"/>
            <a:ext cx="4544216" cy="555551"/>
            <a:chOff x="255532" y="150763"/>
            <a:chExt cx="4544216" cy="555551"/>
          </a:xfrm>
        </p:grpSpPr>
        <p:grpSp>
          <p:nvGrpSpPr>
            <p:cNvPr id="24605" name="Group 1"/>
            <p:cNvGrpSpPr/>
            <p:nvPr/>
          </p:nvGrpSpPr>
          <p:grpSpPr>
            <a:xfrm rot="0">
              <a:off x="255532" y="150763"/>
              <a:ext cx="4544216" cy="555551"/>
              <a:chOff x="255532" y="150763"/>
              <a:chExt cx="4544216" cy="555551"/>
            </a:xfrm>
          </p:grpSpPr>
          <p:sp>
            <p:nvSpPr>
              <p:cNvPr id="24606" name="TextBox 24605"/>
              <p:cNvSpPr txBox="1"/>
              <p:nvPr/>
            </p:nvSpPr>
            <p:spPr>
              <a:xfrm>
                <a:off x="255532" y="184142"/>
                <a:ext cx="672991" cy="52217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800" b="0" i="0" baseline="0">
                    <a:solidFill>
                      <a:srgbClr val="64818d">
                        <a:alpha val="100000"/>
                      </a:srgbClr>
                    </a:solidFill>
                    <a:latin typeface="Arial"/>
                    <a:sym typeface="Arial"/>
                  </a:rPr>
                  <a:t>03</a:t>
                </a:r>
                <a:endParaRPr kumimoji="1" lang="ko-KR" altLang="en-US" sz="2800" b="0" i="0">
                  <a:solidFill>
                    <a:srgbClr val="64818d">
                      <a:alpha val="100000"/>
                    </a:srgbClr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24607" name="TextBox 24606"/>
              <p:cNvSpPr txBox="1"/>
              <p:nvPr/>
            </p:nvSpPr>
            <p:spPr>
              <a:xfrm>
                <a:off x="928524" y="150763"/>
                <a:ext cx="3871224" cy="52222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  <a:sym typeface="Arial"/>
                  </a:rPr>
                  <a:t>데이터 </a:t>
                </a: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전처리</a:t>
                </a:r>
                <a:endParaRPr kumimoji="0" lang="ko-KR" altLang="en-US" sz="3600" b="1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24608" name="TextBox 24607"/>
            <p:cNvSpPr txBox="1"/>
            <p:nvPr/>
          </p:nvSpPr>
          <p:spPr>
            <a:xfrm>
              <a:off x="842788" y="290474"/>
              <a:ext cx="46049" cy="307889"/>
            </a:xfrm>
            <a:prstGeom prst="rect">
              <a:avLst/>
            </a:prstGeom>
            <a:solidFill>
              <a:srgbClr val="64818d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</p:grpSp>
      <p:sp>
        <p:nvSpPr>
          <p:cNvPr id="24612" name="TextBox 24611"/>
          <p:cNvSpPr txBox="1"/>
          <p:nvPr/>
        </p:nvSpPr>
        <p:spPr>
          <a:xfrm>
            <a:off x="326979" y="1368199"/>
            <a:ext cx="4398141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■ </a:t>
            </a:r>
            <a:r>
              <a:rPr kumimoji="0" lang="en-US" altLang="ko-KR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r>
              <a:rPr kumimoji="0" lang="ko-KR" altLang="en-US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. 상관관계 히트맵</a:t>
            </a:r>
            <a:endParaRPr kumimoji="0" lang="ko-KR" altLang="en-US" sz="2300" b="1" i="0" baseline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24613" name="Group 2"/>
          <p:cNvGrpSpPr/>
          <p:nvPr/>
        </p:nvGrpSpPr>
        <p:grpSpPr>
          <a:xfrm rot="0">
            <a:off x="150763" y="1906224"/>
            <a:ext cx="7021844" cy="4796567"/>
            <a:chOff x="150763" y="1906224"/>
            <a:chExt cx="7021844" cy="4796567"/>
          </a:xfrm>
        </p:grpSpPr>
        <p:pic>
          <p:nvPicPr>
            <p:cNvPr id="24614" name="그림 24613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150763" y="1906224"/>
              <a:ext cx="7021844" cy="479656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24615" name="TextBox 24614"/>
            <p:cNvSpPr txBox="1"/>
            <p:nvPr/>
          </p:nvSpPr>
          <p:spPr>
            <a:xfrm>
              <a:off x="6021873" y="1915769"/>
              <a:ext cx="250788" cy="4463225"/>
            </a:xfrm>
            <a:prstGeom prst="rect">
              <a:avLst/>
            </a:prstGeom>
            <a:noFill/>
            <a:ln w="57324" cap="flat" cmpd="sng" algn="ctr">
              <a:solidFill>
                <a:srgbClr val="ffc000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9" name="TextBox 25608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grpSp>
        <p:nvGrpSpPr>
          <p:cNvPr id="25636" name="Group 1"/>
          <p:cNvGrpSpPr/>
          <p:nvPr/>
        </p:nvGrpSpPr>
        <p:grpSpPr>
          <a:xfrm rot="0">
            <a:off x="255532" y="150763"/>
            <a:ext cx="4544216" cy="555551"/>
            <a:chOff x="255532" y="150763"/>
            <a:chExt cx="4544216" cy="555551"/>
          </a:xfrm>
        </p:grpSpPr>
        <p:grpSp>
          <p:nvGrpSpPr>
            <p:cNvPr id="25637" name="Group 1"/>
            <p:cNvGrpSpPr/>
            <p:nvPr/>
          </p:nvGrpSpPr>
          <p:grpSpPr>
            <a:xfrm rot="0">
              <a:off x="255532" y="150763"/>
              <a:ext cx="4544216" cy="555551"/>
              <a:chOff x="255532" y="150763"/>
              <a:chExt cx="4544216" cy="555551"/>
            </a:xfrm>
          </p:grpSpPr>
          <p:sp>
            <p:nvSpPr>
              <p:cNvPr id="25638" name="TextBox 25637"/>
              <p:cNvSpPr txBox="1"/>
              <p:nvPr/>
            </p:nvSpPr>
            <p:spPr>
              <a:xfrm>
                <a:off x="255532" y="184142"/>
                <a:ext cx="672991" cy="52217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800" b="0" i="0" baseline="0">
                    <a:solidFill>
                      <a:srgbClr val="64818d">
                        <a:alpha val="100000"/>
                      </a:srgbClr>
                    </a:solidFill>
                    <a:latin typeface="Arial"/>
                    <a:sym typeface="Arial"/>
                  </a:rPr>
                  <a:t>03</a:t>
                </a:r>
                <a:endParaRPr kumimoji="1" lang="ko-KR" altLang="en-US" sz="2800" b="0" i="0">
                  <a:solidFill>
                    <a:srgbClr val="64818d">
                      <a:alpha val="100000"/>
                    </a:srgbClr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25639" name="TextBox 25638"/>
              <p:cNvSpPr txBox="1"/>
              <p:nvPr/>
            </p:nvSpPr>
            <p:spPr>
              <a:xfrm>
                <a:off x="928524" y="150763"/>
                <a:ext cx="3871224" cy="52222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  <a:sym typeface="Arial"/>
                  </a:rPr>
                  <a:t>데이터 </a:t>
                </a: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전처리</a:t>
                </a:r>
                <a:endParaRPr kumimoji="0" lang="ko-KR" altLang="en-US" sz="3600" b="1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25640" name="TextBox 25639"/>
            <p:cNvSpPr txBox="1"/>
            <p:nvPr/>
          </p:nvSpPr>
          <p:spPr>
            <a:xfrm>
              <a:off x="842788" y="290474"/>
              <a:ext cx="46049" cy="307889"/>
            </a:xfrm>
            <a:prstGeom prst="rect">
              <a:avLst/>
            </a:prstGeom>
            <a:solidFill>
              <a:srgbClr val="64818d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</p:grpSp>
      <p:sp>
        <p:nvSpPr>
          <p:cNvPr id="25641" name="TextBox 25640"/>
          <p:cNvSpPr txBox="1"/>
          <p:nvPr/>
        </p:nvSpPr>
        <p:spPr>
          <a:xfrm>
            <a:off x="326979" y="768216"/>
            <a:ext cx="7556687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999999">
                    <a:alpha val="100000"/>
                  </a:srgbClr>
                </a:solidFill>
                <a:latin typeface="맑은 고딕"/>
                <a:ea typeface="맑은 고딕"/>
              </a:rPr>
              <a:t># 결측치 처리    # 이상치 처리  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파생 변수 생성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43" name="TextBox 25642"/>
          <p:cNvSpPr txBox="1"/>
          <p:nvPr/>
        </p:nvSpPr>
        <p:spPr>
          <a:xfrm>
            <a:off x="326979" y="1368199"/>
            <a:ext cx="4398141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■ </a:t>
            </a:r>
            <a:r>
              <a:rPr kumimoji="0" lang="en-US" altLang="ko-KR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r>
              <a:rPr kumimoji="0" lang="ko-KR" altLang="en-US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. 컬럼 설명</a:t>
            </a:r>
            <a:endParaRPr kumimoji="0" lang="ko-KR" altLang="en-US" sz="2300" b="1" i="0" baseline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44" name="TextBox 25603"/>
          <p:cNvSpPr txBox="1"/>
          <p:nvPr/>
        </p:nvSpPr>
        <p:spPr>
          <a:xfrm>
            <a:off x="6152039" y="5074315"/>
            <a:ext cx="976136" cy="625379"/>
          </a:xfrm>
          <a:prstGeom prst="rect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5645" name="TextBox 25604"/>
          <p:cNvSpPr txBox="1"/>
          <p:nvPr/>
        </p:nvSpPr>
        <p:spPr>
          <a:xfrm>
            <a:off x="387261" y="5066389"/>
            <a:ext cx="976136" cy="666628"/>
          </a:xfrm>
          <a:prstGeom prst="rect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5646" name="TextBox 25605"/>
          <p:cNvSpPr txBox="1"/>
          <p:nvPr/>
        </p:nvSpPr>
        <p:spPr>
          <a:xfrm>
            <a:off x="6190107" y="3623617"/>
            <a:ext cx="976136" cy="625323"/>
          </a:xfrm>
          <a:prstGeom prst="rect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5647" name="TextBox 25606"/>
          <p:cNvSpPr txBox="1"/>
          <p:nvPr/>
        </p:nvSpPr>
        <p:spPr>
          <a:xfrm>
            <a:off x="387261" y="3612510"/>
            <a:ext cx="976136" cy="620579"/>
          </a:xfrm>
          <a:prstGeom prst="rect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5648" name="TextBox 25607"/>
          <p:cNvSpPr txBox="1"/>
          <p:nvPr/>
        </p:nvSpPr>
        <p:spPr>
          <a:xfrm>
            <a:off x="6159965" y="2131615"/>
            <a:ext cx="976136" cy="868185"/>
          </a:xfrm>
          <a:prstGeom prst="rect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5649" name="TextBox 25609"/>
          <p:cNvSpPr txBox="1"/>
          <p:nvPr/>
        </p:nvSpPr>
        <p:spPr>
          <a:xfrm>
            <a:off x="406351" y="2131615"/>
            <a:ext cx="976081" cy="868185"/>
          </a:xfrm>
          <a:prstGeom prst="rect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5650" name="TextBox 25610"/>
          <p:cNvSpPr txBox="1"/>
          <p:nvPr/>
        </p:nvSpPr>
        <p:spPr>
          <a:xfrm>
            <a:off x="1385614" y="2131615"/>
            <a:ext cx="4309280" cy="86818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5651" name="TextBox 25611"/>
          <p:cNvSpPr txBox="1"/>
          <p:nvPr/>
        </p:nvSpPr>
        <p:spPr>
          <a:xfrm>
            <a:off x="1766568" y="2131615"/>
            <a:ext cx="976136" cy="868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ctr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K</a:t>
            </a:r>
            <a:r>
              <a:rPr kumimoji="1" lang="ko-KR" altLang="en-US" sz="1400" b="0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endParaRPr kumimoji="1" lang="ko-KR" altLang="en-US" sz="1400" b="0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52" name="TextBox 25612"/>
          <p:cNvSpPr txBox="1"/>
          <p:nvPr/>
        </p:nvSpPr>
        <p:spPr>
          <a:xfrm>
            <a:off x="1411864" y="2206243"/>
            <a:ext cx="4321620" cy="7189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ctr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게임 내에서 상대방 캐릭터를 죽인 횟수를 나타낸다</a:t>
            </a:r>
            <a:r>
              <a:rPr kumimoji="0" lang="en-US" altLang="ko-KR" sz="14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.</a:t>
            </a:r>
            <a:endParaRPr kumimoji="0" lang="en-US" altLang="ko-KR" sz="14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53" name="TextBox 25613"/>
          <p:cNvSpPr txBox="1"/>
          <p:nvPr/>
        </p:nvSpPr>
        <p:spPr>
          <a:xfrm>
            <a:off x="1377688" y="3612510"/>
            <a:ext cx="4317206" cy="62532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5654" name="TextBox 25614"/>
          <p:cNvSpPr txBox="1"/>
          <p:nvPr/>
        </p:nvSpPr>
        <p:spPr>
          <a:xfrm>
            <a:off x="387261" y="3610891"/>
            <a:ext cx="984062" cy="6380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ctr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A</a:t>
            </a:r>
            <a:endParaRPr kumimoji="0" lang="ko-KR" altLang="en-US" sz="20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55" name="TextBox 25615"/>
          <p:cNvSpPr txBox="1"/>
          <p:nvPr/>
        </p:nvSpPr>
        <p:spPr>
          <a:xfrm>
            <a:off x="1395159" y="3612510"/>
            <a:ext cx="4299735" cy="6205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ctr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게임 내에서 상대방 캐릭터를 죽일 때 도와준 횟수를 나타낸다</a:t>
            </a:r>
            <a:r>
              <a:rPr kumimoji="0" lang="en-US" altLang="ko-KR" sz="14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.</a:t>
            </a:r>
            <a:endParaRPr kumimoji="0" lang="en-US" altLang="ko-KR" sz="14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56" name="TextBox 25619"/>
          <p:cNvSpPr txBox="1"/>
          <p:nvPr/>
        </p:nvSpPr>
        <p:spPr>
          <a:xfrm>
            <a:off x="1365017" y="5074315"/>
            <a:ext cx="4329876" cy="62537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5657" name="TextBox 25620"/>
          <p:cNvSpPr txBox="1"/>
          <p:nvPr/>
        </p:nvSpPr>
        <p:spPr>
          <a:xfrm>
            <a:off x="1371324" y="5223515"/>
            <a:ext cx="4826708" cy="3936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ctr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MVP와 어느정도 관계가 있다</a:t>
            </a:r>
            <a:endParaRPr kumimoji="1" lang="ko-KR" altLang="en-US" sz="1400" b="0" i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58" name="TextBox 25621"/>
          <p:cNvSpPr txBox="1"/>
          <p:nvPr/>
        </p:nvSpPr>
        <p:spPr>
          <a:xfrm>
            <a:off x="7136102" y="2131615"/>
            <a:ext cx="4317206" cy="86818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5659" name="TextBox 25622"/>
          <p:cNvSpPr txBox="1"/>
          <p:nvPr/>
        </p:nvSpPr>
        <p:spPr>
          <a:xfrm>
            <a:off x="6167891" y="2131615"/>
            <a:ext cx="958665" cy="868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ctr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승률</a:t>
            </a:r>
            <a:endParaRPr kumimoji="0" lang="ko-KR" altLang="en-US" sz="20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60" name="TextBox 25623"/>
          <p:cNvSpPr txBox="1"/>
          <p:nvPr/>
        </p:nvSpPr>
        <p:spPr>
          <a:xfrm>
            <a:off x="7140847" y="2131615"/>
            <a:ext cx="4312462" cy="868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ctr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전체 경기에서 승리하는 비율을 나타낸다</a:t>
            </a:r>
            <a:r>
              <a:rPr kumimoji="0" lang="en-US" altLang="ko-KR" sz="1400" b="1" i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.</a:t>
            </a:r>
            <a:endParaRPr kumimoji="0" lang="en-US" altLang="ko-KR" sz="1400" b="1" i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61" name="TextBox 25624"/>
          <p:cNvSpPr txBox="1"/>
          <p:nvPr/>
        </p:nvSpPr>
        <p:spPr>
          <a:xfrm>
            <a:off x="1369762" y="5107638"/>
            <a:ext cx="4329932" cy="62537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5662" name="TextBox 25625"/>
          <p:cNvSpPr txBox="1"/>
          <p:nvPr/>
        </p:nvSpPr>
        <p:spPr>
          <a:xfrm>
            <a:off x="387261" y="5061588"/>
            <a:ext cx="976136" cy="6587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ctr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5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출전횟수</a:t>
            </a:r>
            <a:endParaRPr kumimoji="0" lang="ko-KR" altLang="en-US" sz="15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63" name="TextBox 25626"/>
          <p:cNvSpPr txBox="1"/>
          <p:nvPr/>
        </p:nvSpPr>
        <p:spPr>
          <a:xfrm>
            <a:off x="1377688" y="5074315"/>
            <a:ext cx="4317206" cy="6587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ctr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방송경기</a:t>
            </a:r>
            <a:r>
              <a:rPr kumimoji="0" lang="en-US" altLang="ko-KR" sz="14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(</a:t>
            </a:r>
            <a:r>
              <a:rPr kumimoji="0" lang="ko-KR" altLang="en-US" sz="14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공식경기</a:t>
            </a:r>
            <a:r>
              <a:rPr kumimoji="0" lang="en-US" altLang="ko-KR" sz="14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)</a:t>
            </a:r>
            <a:r>
              <a:rPr kumimoji="0" lang="ko-KR" altLang="en-US" sz="14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에 출전한 횟수를 나타낸다</a:t>
            </a:r>
            <a:r>
              <a:rPr kumimoji="0" lang="en-US" altLang="ko-KR" sz="14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.</a:t>
            </a:r>
            <a:endParaRPr kumimoji="0" lang="en-US" altLang="ko-KR" sz="1400" b="1" i="0" baseline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64" name="TextBox 25627"/>
          <p:cNvSpPr txBox="1"/>
          <p:nvPr/>
        </p:nvSpPr>
        <p:spPr>
          <a:xfrm>
            <a:off x="7101997" y="5074315"/>
            <a:ext cx="4381452" cy="62537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5665" name="TextBox 25628"/>
          <p:cNvSpPr txBox="1"/>
          <p:nvPr/>
        </p:nvSpPr>
        <p:spPr>
          <a:xfrm>
            <a:off x="6150421" y="5061588"/>
            <a:ext cx="1023603" cy="6253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ctr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KDA</a:t>
            </a:r>
            <a:endParaRPr kumimoji="0" lang="ko-KR" altLang="en-US" sz="20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66" name="TextBox 25629"/>
          <p:cNvSpPr txBox="1"/>
          <p:nvPr/>
        </p:nvSpPr>
        <p:spPr>
          <a:xfrm>
            <a:off x="7126557" y="5074315"/>
            <a:ext cx="4371181" cy="6253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ctr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en-US" altLang="ko-KR" sz="1400" b="1" i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K+A/D</a:t>
            </a:r>
            <a:r>
              <a:rPr kumimoji="0" lang="ko-KR" altLang="en-US" sz="1400" b="1" i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의 값이다</a:t>
            </a:r>
            <a:r>
              <a:rPr kumimoji="0" lang="en-US" altLang="ko-KR" sz="1400" b="1" i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.</a:t>
            </a:r>
            <a:endParaRPr kumimoji="0" lang="en-US" altLang="ko-KR" sz="1400" b="1" i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67" name="TextBox 25630"/>
          <p:cNvSpPr txBox="1"/>
          <p:nvPr/>
        </p:nvSpPr>
        <p:spPr>
          <a:xfrm>
            <a:off x="7167862" y="3623617"/>
            <a:ext cx="4329876" cy="62532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ctr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게임 내에서 상대방 캐릭터에게 죽임을 당한 </a:t>
            </a:r>
            <a:endParaRPr kumimoji="0" lang="ko-KR" altLang="en-US" sz="14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횟수를 나타낸다</a:t>
            </a:r>
            <a:r>
              <a:rPr kumimoji="0" lang="en-US" altLang="ko-KR" sz="14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.</a:t>
            </a:r>
            <a:endParaRPr kumimoji="0" lang="en-US" altLang="ko-KR" sz="14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68" name="TextBox 25631"/>
          <p:cNvSpPr txBox="1"/>
          <p:nvPr/>
        </p:nvSpPr>
        <p:spPr>
          <a:xfrm>
            <a:off x="6177436" y="3610891"/>
            <a:ext cx="990426" cy="6269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ctr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D</a:t>
            </a:r>
            <a:endParaRPr kumimoji="0" lang="ko-KR" altLang="en-US" sz="20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69" name="TextBox 25641"/>
          <p:cNvSpPr txBox="1"/>
          <p:nvPr/>
        </p:nvSpPr>
        <p:spPr>
          <a:xfrm>
            <a:off x="392062" y="2131615"/>
            <a:ext cx="976136" cy="868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ctr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K</a:t>
            </a:r>
            <a:r>
              <a:rPr kumimoji="1" lang="ko-KR" altLang="en-US" sz="1400" b="0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endParaRPr kumimoji="1" lang="ko-KR" altLang="en-US" sz="1400" b="0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4" name="TextBox 25603"/>
          <p:cNvSpPr txBox="1"/>
          <p:nvPr/>
        </p:nvSpPr>
        <p:spPr>
          <a:xfrm>
            <a:off x="6152039" y="5074315"/>
            <a:ext cx="1021985" cy="625379"/>
          </a:xfrm>
          <a:prstGeom prst="rect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5605" name="TextBox 25604"/>
          <p:cNvSpPr txBox="1"/>
          <p:nvPr/>
        </p:nvSpPr>
        <p:spPr>
          <a:xfrm>
            <a:off x="387261" y="5066389"/>
            <a:ext cx="976136" cy="666628"/>
          </a:xfrm>
          <a:prstGeom prst="rect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5606" name="TextBox 25605"/>
          <p:cNvSpPr txBox="1"/>
          <p:nvPr/>
        </p:nvSpPr>
        <p:spPr>
          <a:xfrm>
            <a:off x="6190107" y="3623617"/>
            <a:ext cx="976136" cy="625323"/>
          </a:xfrm>
          <a:prstGeom prst="rect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5607" name="TextBox 25606"/>
          <p:cNvSpPr txBox="1"/>
          <p:nvPr/>
        </p:nvSpPr>
        <p:spPr>
          <a:xfrm>
            <a:off x="387261" y="3612510"/>
            <a:ext cx="976136" cy="620579"/>
          </a:xfrm>
          <a:prstGeom prst="rect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5608" name="TextBox 25607"/>
          <p:cNvSpPr txBox="1"/>
          <p:nvPr/>
        </p:nvSpPr>
        <p:spPr>
          <a:xfrm>
            <a:off x="6159965" y="2131615"/>
            <a:ext cx="976136" cy="868185"/>
          </a:xfrm>
          <a:prstGeom prst="rect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5609" name="TextBox 25608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5610" name="TextBox 25609"/>
          <p:cNvSpPr txBox="1"/>
          <p:nvPr/>
        </p:nvSpPr>
        <p:spPr>
          <a:xfrm>
            <a:off x="406351" y="2131615"/>
            <a:ext cx="976081" cy="868185"/>
          </a:xfrm>
          <a:prstGeom prst="rect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5611" name="TextBox 25610"/>
          <p:cNvSpPr txBox="1"/>
          <p:nvPr/>
        </p:nvSpPr>
        <p:spPr>
          <a:xfrm>
            <a:off x="1385614" y="2131615"/>
            <a:ext cx="4309280" cy="86818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5612" name="TextBox 25611"/>
          <p:cNvSpPr txBox="1"/>
          <p:nvPr/>
        </p:nvSpPr>
        <p:spPr>
          <a:xfrm>
            <a:off x="1766568" y="2131615"/>
            <a:ext cx="976136" cy="868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ctr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K</a:t>
            </a:r>
            <a:r>
              <a:rPr kumimoji="1" lang="ko-KR" altLang="en-US" sz="1400" b="0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endParaRPr kumimoji="1" lang="ko-KR" altLang="en-US" sz="1400" b="0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13" name="TextBox 25612"/>
          <p:cNvSpPr txBox="1"/>
          <p:nvPr/>
        </p:nvSpPr>
        <p:spPr>
          <a:xfrm>
            <a:off x="1439589" y="2206243"/>
            <a:ext cx="4183914" cy="7189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ctr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Tier와 상관계수가 가장 높게 나타나였다.</a:t>
            </a:r>
            <a:endParaRPr kumimoji="0" lang="ko-KR" altLang="en-US" sz="1400" b="1" i="0" baseline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이로써 좋은 Tier의 선수가 되기 위해서는</a:t>
            </a:r>
            <a:endParaRPr kumimoji="0" lang="ko-KR" altLang="en-US" sz="1400" b="1" i="0" baseline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u="sng" baseline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</a:rPr>
              <a:t>킬이 가장 중요</a:t>
            </a:r>
            <a:r>
              <a:rPr kumimoji="0" lang="ko-KR" altLang="en-US" sz="14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하다는 것을 알 수 있다.</a:t>
            </a:r>
            <a:endParaRPr kumimoji="0" lang="ko-KR" altLang="en-US" sz="14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14" name="TextBox 25613"/>
          <p:cNvSpPr txBox="1"/>
          <p:nvPr/>
        </p:nvSpPr>
        <p:spPr>
          <a:xfrm>
            <a:off x="1377688" y="3612510"/>
            <a:ext cx="4317206" cy="62532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5615" name="TextBox 25614"/>
          <p:cNvSpPr txBox="1"/>
          <p:nvPr/>
        </p:nvSpPr>
        <p:spPr>
          <a:xfrm>
            <a:off x="387261" y="3610891"/>
            <a:ext cx="984062" cy="6380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ctr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A</a:t>
            </a:r>
            <a:endParaRPr kumimoji="0" lang="ko-KR" altLang="en-US" sz="20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16" name="TextBox 25615"/>
          <p:cNvSpPr txBox="1"/>
          <p:nvPr/>
        </p:nvSpPr>
        <p:spPr>
          <a:xfrm>
            <a:off x="1395159" y="3612510"/>
            <a:ext cx="4299735" cy="6205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ctr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>
                <a:solidFill>
                  <a:srgbClr val="ff0000">
                    <a:alpha val="100000"/>
                  </a:srgbClr>
                </a:solidFill>
                <a:latin typeface="맑은 고딕"/>
                <a:ea typeface="맑은 고딕"/>
              </a:rPr>
              <a:t>킬과 관련</a:t>
            </a:r>
            <a:r>
              <a:rPr kumimoji="0" lang="ko-KR" altLang="en-US" sz="14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이 있으며, </a:t>
            </a:r>
            <a:endParaRPr kumimoji="0" lang="ko-KR" altLang="en-US" sz="1400" b="1" i="0" baseline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Tier와도 준수한 관계가 있음을 알 수 있다.</a:t>
            </a:r>
            <a:endParaRPr kumimoji="0" lang="ko-KR" altLang="en-US" sz="1400" b="1" i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20" name="TextBox 25619"/>
          <p:cNvSpPr txBox="1"/>
          <p:nvPr/>
        </p:nvSpPr>
        <p:spPr>
          <a:xfrm>
            <a:off x="1365017" y="5074315"/>
            <a:ext cx="4329876" cy="62537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5621" name="TextBox 25620"/>
          <p:cNvSpPr txBox="1"/>
          <p:nvPr/>
        </p:nvSpPr>
        <p:spPr>
          <a:xfrm>
            <a:off x="1371324" y="5223515"/>
            <a:ext cx="4826708" cy="39362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ctr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400" b="0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MVP와 어느정도 관계가 있다</a:t>
            </a:r>
            <a:endParaRPr kumimoji="1" lang="ko-KR" altLang="en-US" sz="1400" b="0" i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22" name="TextBox 25621"/>
          <p:cNvSpPr txBox="1"/>
          <p:nvPr/>
        </p:nvSpPr>
        <p:spPr>
          <a:xfrm>
            <a:off x="7136102" y="2131615"/>
            <a:ext cx="4317206" cy="868185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5623" name="TextBox 25622"/>
          <p:cNvSpPr txBox="1"/>
          <p:nvPr/>
        </p:nvSpPr>
        <p:spPr>
          <a:xfrm>
            <a:off x="6167891" y="2131615"/>
            <a:ext cx="958665" cy="868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ctr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승률</a:t>
            </a:r>
            <a:endParaRPr kumimoji="0" lang="ko-KR" altLang="en-US" sz="20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24" name="TextBox 25623"/>
          <p:cNvSpPr txBox="1"/>
          <p:nvPr/>
        </p:nvSpPr>
        <p:spPr>
          <a:xfrm>
            <a:off x="7140847" y="2131615"/>
            <a:ext cx="4312462" cy="868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ctr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Tier와 어느정도 관계가 있다.</a:t>
            </a:r>
            <a:endParaRPr kumimoji="0" lang="ko-KR" altLang="en-US" sz="1400" b="1" i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25" name="TextBox 25624"/>
          <p:cNvSpPr txBox="1"/>
          <p:nvPr/>
        </p:nvSpPr>
        <p:spPr>
          <a:xfrm>
            <a:off x="1369762" y="5107638"/>
            <a:ext cx="4329932" cy="62537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5626" name="TextBox 25625"/>
          <p:cNvSpPr txBox="1"/>
          <p:nvPr/>
        </p:nvSpPr>
        <p:spPr>
          <a:xfrm>
            <a:off x="387261" y="5061588"/>
            <a:ext cx="976136" cy="6587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ctr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5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출전횟수</a:t>
            </a:r>
            <a:endParaRPr kumimoji="0" lang="ko-KR" altLang="en-US" sz="15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27" name="TextBox 25626"/>
          <p:cNvSpPr txBox="1"/>
          <p:nvPr/>
        </p:nvSpPr>
        <p:spPr>
          <a:xfrm>
            <a:off x="1377688" y="5074315"/>
            <a:ext cx="4317206" cy="6587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ctr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출전 횟수가 많을수록 </a:t>
            </a:r>
            <a:endParaRPr kumimoji="0" lang="ko-KR" altLang="en-US" sz="1400" b="1" i="0" baseline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좋은 Tier의 선수가 되는 것을 알 수 있다.</a:t>
            </a:r>
            <a:endParaRPr kumimoji="0" lang="ko-KR" altLang="en-US" sz="1400" b="1" i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28" name="TextBox 25627"/>
          <p:cNvSpPr txBox="1"/>
          <p:nvPr/>
        </p:nvSpPr>
        <p:spPr>
          <a:xfrm>
            <a:off x="7153573" y="5074315"/>
            <a:ext cx="4329876" cy="62537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5629" name="TextBox 25628"/>
          <p:cNvSpPr txBox="1"/>
          <p:nvPr/>
        </p:nvSpPr>
        <p:spPr>
          <a:xfrm>
            <a:off x="6150421" y="5061588"/>
            <a:ext cx="976136" cy="6253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ctr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KDA</a:t>
            </a:r>
            <a:endParaRPr kumimoji="0" lang="ko-KR" altLang="en-US" sz="20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30" name="TextBox 25629"/>
          <p:cNvSpPr txBox="1"/>
          <p:nvPr/>
        </p:nvSpPr>
        <p:spPr>
          <a:xfrm>
            <a:off x="7126557" y="5074315"/>
            <a:ext cx="4371181" cy="6253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ctr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Tier와 어느정도 관계가 있다.</a:t>
            </a:r>
            <a:endParaRPr kumimoji="0" lang="ko-KR" altLang="en-US" sz="1400" b="1" i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31" name="TextBox 25630"/>
          <p:cNvSpPr txBox="1"/>
          <p:nvPr/>
        </p:nvSpPr>
        <p:spPr>
          <a:xfrm>
            <a:off x="7167862" y="3623617"/>
            <a:ext cx="4329876" cy="625323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ctr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</a:rPr>
              <a:t>Tier와 어느정도 관계가 있다.</a:t>
            </a:r>
            <a:endParaRPr kumimoji="0" lang="ko-KR" altLang="en-US" sz="1400" b="1" i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32" name="TextBox 25631"/>
          <p:cNvSpPr txBox="1"/>
          <p:nvPr/>
        </p:nvSpPr>
        <p:spPr>
          <a:xfrm>
            <a:off x="6177436" y="3610891"/>
            <a:ext cx="990426" cy="6269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ctr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D</a:t>
            </a:r>
            <a:endParaRPr kumimoji="0" lang="ko-KR" altLang="en-US" sz="20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25636" name="Group 1"/>
          <p:cNvGrpSpPr/>
          <p:nvPr/>
        </p:nvGrpSpPr>
        <p:grpSpPr>
          <a:xfrm rot="0">
            <a:off x="255532" y="150763"/>
            <a:ext cx="4544216" cy="555551"/>
            <a:chOff x="255532" y="150763"/>
            <a:chExt cx="4544216" cy="555551"/>
          </a:xfrm>
        </p:grpSpPr>
        <p:grpSp>
          <p:nvGrpSpPr>
            <p:cNvPr id="25637" name="Group 1"/>
            <p:cNvGrpSpPr/>
            <p:nvPr/>
          </p:nvGrpSpPr>
          <p:grpSpPr>
            <a:xfrm rot="0">
              <a:off x="255532" y="150763"/>
              <a:ext cx="4544216" cy="555551"/>
              <a:chOff x="255532" y="150763"/>
              <a:chExt cx="4544216" cy="555551"/>
            </a:xfrm>
          </p:grpSpPr>
          <p:sp>
            <p:nvSpPr>
              <p:cNvPr id="25638" name="TextBox 25637"/>
              <p:cNvSpPr txBox="1"/>
              <p:nvPr/>
            </p:nvSpPr>
            <p:spPr>
              <a:xfrm>
                <a:off x="255532" y="184142"/>
                <a:ext cx="672991" cy="52217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800" b="0" i="0" baseline="0">
                    <a:solidFill>
                      <a:srgbClr val="64818d">
                        <a:alpha val="100000"/>
                      </a:srgbClr>
                    </a:solidFill>
                    <a:latin typeface="Arial"/>
                    <a:sym typeface="Arial"/>
                  </a:rPr>
                  <a:t>03</a:t>
                </a:r>
                <a:endParaRPr kumimoji="1" lang="ko-KR" altLang="en-US" sz="2800" b="0" i="0">
                  <a:solidFill>
                    <a:srgbClr val="64818d">
                      <a:alpha val="100000"/>
                    </a:srgbClr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25639" name="TextBox 25638"/>
              <p:cNvSpPr txBox="1"/>
              <p:nvPr/>
            </p:nvSpPr>
            <p:spPr>
              <a:xfrm>
                <a:off x="928524" y="150763"/>
                <a:ext cx="3871224" cy="52222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  <a:sym typeface="Arial"/>
                  </a:rPr>
                  <a:t>데이터 </a:t>
                </a: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전처리</a:t>
                </a:r>
                <a:endParaRPr kumimoji="0" lang="ko-KR" altLang="en-US" sz="3600" b="1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25640" name="TextBox 25639"/>
            <p:cNvSpPr txBox="1"/>
            <p:nvPr/>
          </p:nvSpPr>
          <p:spPr>
            <a:xfrm>
              <a:off x="842788" y="290474"/>
              <a:ext cx="46049" cy="307889"/>
            </a:xfrm>
            <a:prstGeom prst="rect">
              <a:avLst/>
            </a:prstGeom>
            <a:solidFill>
              <a:srgbClr val="64818d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</p:grpSp>
      <p:sp>
        <p:nvSpPr>
          <p:cNvPr id="25641" name="TextBox 25640"/>
          <p:cNvSpPr txBox="1"/>
          <p:nvPr/>
        </p:nvSpPr>
        <p:spPr>
          <a:xfrm>
            <a:off x="326979" y="768216"/>
            <a:ext cx="7556687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999999">
                    <a:alpha val="100000"/>
                  </a:srgbClr>
                </a:solidFill>
                <a:latin typeface="맑은 고딕"/>
                <a:ea typeface="맑은 고딕"/>
              </a:rPr>
              <a:t># 결측치 처리    # 이상치 처리  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파생 변수 생성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42" name="TextBox 25641"/>
          <p:cNvSpPr txBox="1"/>
          <p:nvPr/>
        </p:nvSpPr>
        <p:spPr>
          <a:xfrm>
            <a:off x="392062" y="2131615"/>
            <a:ext cx="976136" cy="86818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ctr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K</a:t>
            </a:r>
            <a:r>
              <a:rPr kumimoji="1" lang="ko-KR" altLang="en-US" sz="1400" b="0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endParaRPr kumimoji="1" lang="ko-KR" altLang="en-US" sz="1400" b="0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5643" name="TextBox 25642"/>
          <p:cNvSpPr txBox="1"/>
          <p:nvPr/>
        </p:nvSpPr>
        <p:spPr>
          <a:xfrm>
            <a:off x="326979" y="1368199"/>
            <a:ext cx="4398141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■ </a:t>
            </a:r>
            <a:r>
              <a:rPr kumimoji="0" lang="en-US" altLang="ko-KR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3</a:t>
            </a:r>
            <a:r>
              <a:rPr kumimoji="0" lang="ko-KR" altLang="en-US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. 상관관계 분석 결과</a:t>
            </a:r>
            <a:endParaRPr kumimoji="0" lang="ko-KR" altLang="en-US" sz="2300" b="1" i="0" baseline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8" name="TextBox 26627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26629" name="TextBox 26628"/>
          <p:cNvSpPr txBox="1"/>
          <p:nvPr/>
        </p:nvSpPr>
        <p:spPr>
          <a:xfrm>
            <a:off x="326979" y="1368199"/>
            <a:ext cx="4398141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■ </a:t>
            </a:r>
            <a:r>
              <a:rPr kumimoji="0" lang="en-US" altLang="ko-KR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4</a:t>
            </a:r>
            <a:r>
              <a:rPr kumimoji="0" lang="ko-KR" altLang="en-US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. K(킬)과 Tier의 상관관계</a:t>
            </a:r>
            <a:endParaRPr kumimoji="0" lang="ko-KR" altLang="en-US" sz="2300" b="1" i="0" baseline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26630" name="그림 26629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59232" y="2088261"/>
            <a:ext cx="5400675" cy="41045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6631" name="그림 26630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6516814" y="2088261"/>
            <a:ext cx="5400675" cy="41045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6632" name="Group 1"/>
          <p:cNvGrpSpPr/>
          <p:nvPr/>
        </p:nvGrpSpPr>
        <p:grpSpPr>
          <a:xfrm rot="0">
            <a:off x="255532" y="150763"/>
            <a:ext cx="4544216" cy="555551"/>
            <a:chOff x="255532" y="150763"/>
            <a:chExt cx="4544216" cy="555551"/>
          </a:xfrm>
        </p:grpSpPr>
        <p:grpSp>
          <p:nvGrpSpPr>
            <p:cNvPr id="26633" name="Group 1"/>
            <p:cNvGrpSpPr/>
            <p:nvPr/>
          </p:nvGrpSpPr>
          <p:grpSpPr>
            <a:xfrm rot="0">
              <a:off x="255532" y="150763"/>
              <a:ext cx="4544216" cy="555551"/>
              <a:chOff x="255532" y="150763"/>
              <a:chExt cx="4544216" cy="555551"/>
            </a:xfrm>
          </p:grpSpPr>
          <p:sp>
            <p:nvSpPr>
              <p:cNvPr id="26634" name="TextBox 26633"/>
              <p:cNvSpPr txBox="1"/>
              <p:nvPr/>
            </p:nvSpPr>
            <p:spPr>
              <a:xfrm>
                <a:off x="255532" y="184142"/>
                <a:ext cx="672991" cy="52217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800" b="0" i="0" baseline="0">
                    <a:solidFill>
                      <a:srgbClr val="64818d">
                        <a:alpha val="100000"/>
                      </a:srgbClr>
                    </a:solidFill>
                    <a:latin typeface="Arial"/>
                    <a:sym typeface="Arial"/>
                  </a:rPr>
                  <a:t>03</a:t>
                </a:r>
                <a:endParaRPr kumimoji="1" lang="ko-KR" altLang="en-US" sz="2800" b="0" i="0">
                  <a:solidFill>
                    <a:srgbClr val="64818d">
                      <a:alpha val="100000"/>
                    </a:srgbClr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26635" name="TextBox 26634"/>
              <p:cNvSpPr txBox="1"/>
              <p:nvPr/>
            </p:nvSpPr>
            <p:spPr>
              <a:xfrm>
                <a:off x="928524" y="150763"/>
                <a:ext cx="3871224" cy="52222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  <a:sym typeface="Arial"/>
                  </a:rPr>
                  <a:t>데이터 </a:t>
                </a: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전처리</a:t>
                </a:r>
                <a:endParaRPr kumimoji="0" lang="ko-KR" altLang="en-US" sz="3600" b="1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26636" name="TextBox 26635"/>
            <p:cNvSpPr txBox="1"/>
            <p:nvPr/>
          </p:nvSpPr>
          <p:spPr>
            <a:xfrm>
              <a:off x="842788" y="290474"/>
              <a:ext cx="46049" cy="307889"/>
            </a:xfrm>
            <a:prstGeom prst="rect">
              <a:avLst/>
            </a:prstGeom>
            <a:solidFill>
              <a:srgbClr val="64818d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</p:grpSp>
      <p:sp>
        <p:nvSpPr>
          <p:cNvPr id="26637" name="TextBox 26636"/>
          <p:cNvSpPr txBox="1"/>
          <p:nvPr/>
        </p:nvSpPr>
        <p:spPr>
          <a:xfrm>
            <a:off x="326979" y="768216"/>
            <a:ext cx="7556687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999999">
                    <a:alpha val="100000"/>
                  </a:srgbClr>
                </a:solidFill>
                <a:latin typeface="맑은 고딕"/>
                <a:ea typeface="맑은 고딕"/>
              </a:rPr>
              <a:t># 결측치 처리    # 이상치 처리  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파생 변수 생성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TextBox 27651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pic>
        <p:nvPicPr>
          <p:cNvPr id="27653" name="그림 27652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6516814" y="2088261"/>
            <a:ext cx="5400675" cy="41045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7654" name="그림 27653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259232" y="2088261"/>
            <a:ext cx="5400675" cy="41045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7655" name="Group 1"/>
          <p:cNvGrpSpPr/>
          <p:nvPr/>
        </p:nvGrpSpPr>
        <p:grpSpPr>
          <a:xfrm rot="0">
            <a:off x="255532" y="150763"/>
            <a:ext cx="4544216" cy="555551"/>
            <a:chOff x="255532" y="150763"/>
            <a:chExt cx="4544216" cy="555551"/>
          </a:xfrm>
        </p:grpSpPr>
        <p:grpSp>
          <p:nvGrpSpPr>
            <p:cNvPr id="27656" name="Group 1"/>
            <p:cNvGrpSpPr/>
            <p:nvPr/>
          </p:nvGrpSpPr>
          <p:grpSpPr>
            <a:xfrm rot="0">
              <a:off x="255532" y="150763"/>
              <a:ext cx="4544216" cy="555551"/>
              <a:chOff x="255532" y="150763"/>
              <a:chExt cx="4544216" cy="555551"/>
            </a:xfrm>
          </p:grpSpPr>
          <p:sp>
            <p:nvSpPr>
              <p:cNvPr id="27657" name="TextBox 27656"/>
              <p:cNvSpPr txBox="1"/>
              <p:nvPr/>
            </p:nvSpPr>
            <p:spPr>
              <a:xfrm>
                <a:off x="255532" y="184142"/>
                <a:ext cx="672991" cy="52217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800" b="0" i="0" baseline="0">
                    <a:solidFill>
                      <a:srgbClr val="64818d">
                        <a:alpha val="100000"/>
                      </a:srgbClr>
                    </a:solidFill>
                    <a:latin typeface="Arial"/>
                    <a:sym typeface="Arial"/>
                  </a:rPr>
                  <a:t>03</a:t>
                </a:r>
                <a:endParaRPr kumimoji="1" lang="ko-KR" altLang="en-US" sz="2800" b="0" i="0">
                  <a:solidFill>
                    <a:srgbClr val="64818d">
                      <a:alpha val="100000"/>
                    </a:srgbClr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27658" name="TextBox 27657"/>
              <p:cNvSpPr txBox="1"/>
              <p:nvPr/>
            </p:nvSpPr>
            <p:spPr>
              <a:xfrm>
                <a:off x="928524" y="150763"/>
                <a:ext cx="3871224" cy="52222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  <a:sym typeface="Arial"/>
                  </a:rPr>
                  <a:t>데이터 </a:t>
                </a: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전처리</a:t>
                </a:r>
                <a:endParaRPr kumimoji="0" lang="ko-KR" altLang="en-US" sz="3600" b="1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27659" name="TextBox 27658"/>
            <p:cNvSpPr txBox="1"/>
            <p:nvPr/>
          </p:nvSpPr>
          <p:spPr>
            <a:xfrm>
              <a:off x="842788" y="290474"/>
              <a:ext cx="46049" cy="307889"/>
            </a:xfrm>
            <a:prstGeom prst="rect">
              <a:avLst/>
            </a:prstGeom>
            <a:solidFill>
              <a:srgbClr val="64818d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</p:grpSp>
      <p:sp>
        <p:nvSpPr>
          <p:cNvPr id="27660" name="TextBox 27659"/>
          <p:cNvSpPr txBox="1"/>
          <p:nvPr/>
        </p:nvSpPr>
        <p:spPr>
          <a:xfrm>
            <a:off x="326979" y="768216"/>
            <a:ext cx="7556687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999999">
                    <a:alpha val="100000"/>
                  </a:srgbClr>
                </a:solidFill>
                <a:latin typeface="맑은 고딕"/>
                <a:ea typeface="맑은 고딕"/>
              </a:rPr>
              <a:t># 결측치 처리    # 이상치 처리  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파생 변수 생성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7661" name="TextBox 27660"/>
          <p:cNvSpPr txBox="1"/>
          <p:nvPr/>
        </p:nvSpPr>
        <p:spPr>
          <a:xfrm>
            <a:off x="326979" y="1368199"/>
            <a:ext cx="5426635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■ </a:t>
            </a:r>
            <a:r>
              <a:rPr kumimoji="0" lang="en-US" altLang="ko-KR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5</a:t>
            </a:r>
            <a:r>
              <a:rPr kumimoji="0" lang="ko-KR" altLang="en-US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. 출전횟수와 Tier의 상관관계</a:t>
            </a:r>
            <a:endParaRPr kumimoji="0" lang="ko-KR" altLang="en-US" sz="2300" b="1" i="0" baseline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TextBox 28675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pic>
        <p:nvPicPr>
          <p:cNvPr id="28677" name="그림 28676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59232" y="2088261"/>
            <a:ext cx="5400675" cy="41045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8678" name="그림 28677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6516814" y="2088261"/>
            <a:ext cx="5400675" cy="41045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8679" name="Group 1"/>
          <p:cNvGrpSpPr/>
          <p:nvPr/>
        </p:nvGrpSpPr>
        <p:grpSpPr>
          <a:xfrm rot="0">
            <a:off x="255532" y="150763"/>
            <a:ext cx="4544216" cy="555551"/>
            <a:chOff x="255532" y="150763"/>
            <a:chExt cx="4544216" cy="555551"/>
          </a:xfrm>
        </p:grpSpPr>
        <p:grpSp>
          <p:nvGrpSpPr>
            <p:cNvPr id="28680" name="Group 1"/>
            <p:cNvGrpSpPr/>
            <p:nvPr/>
          </p:nvGrpSpPr>
          <p:grpSpPr>
            <a:xfrm rot="0">
              <a:off x="255532" y="150763"/>
              <a:ext cx="4544216" cy="555551"/>
              <a:chOff x="255532" y="150763"/>
              <a:chExt cx="4544216" cy="555551"/>
            </a:xfrm>
          </p:grpSpPr>
          <p:sp>
            <p:nvSpPr>
              <p:cNvPr id="28681" name="TextBox 28680"/>
              <p:cNvSpPr txBox="1"/>
              <p:nvPr/>
            </p:nvSpPr>
            <p:spPr>
              <a:xfrm>
                <a:off x="255532" y="184142"/>
                <a:ext cx="672991" cy="52217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800" b="0" i="0" baseline="0">
                    <a:solidFill>
                      <a:srgbClr val="64818d">
                        <a:alpha val="100000"/>
                      </a:srgbClr>
                    </a:solidFill>
                    <a:latin typeface="Arial"/>
                    <a:sym typeface="Arial"/>
                  </a:rPr>
                  <a:t>03</a:t>
                </a:r>
                <a:endParaRPr kumimoji="1" lang="ko-KR" altLang="en-US" sz="2800" b="0" i="0">
                  <a:solidFill>
                    <a:srgbClr val="64818d">
                      <a:alpha val="100000"/>
                    </a:srgbClr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28682" name="TextBox 28681"/>
              <p:cNvSpPr txBox="1"/>
              <p:nvPr/>
            </p:nvSpPr>
            <p:spPr>
              <a:xfrm>
                <a:off x="928524" y="150763"/>
                <a:ext cx="3871224" cy="52222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  <a:sym typeface="Arial"/>
                  </a:rPr>
                  <a:t>데이터 </a:t>
                </a: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전처리</a:t>
                </a:r>
                <a:endParaRPr kumimoji="0" lang="ko-KR" altLang="en-US" sz="3600" b="1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28683" name="TextBox 28682"/>
            <p:cNvSpPr txBox="1"/>
            <p:nvPr/>
          </p:nvSpPr>
          <p:spPr>
            <a:xfrm>
              <a:off x="842788" y="290474"/>
              <a:ext cx="46049" cy="307889"/>
            </a:xfrm>
            <a:prstGeom prst="rect">
              <a:avLst/>
            </a:prstGeom>
            <a:solidFill>
              <a:srgbClr val="64818d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</p:grpSp>
      <p:sp>
        <p:nvSpPr>
          <p:cNvPr id="28684" name="TextBox 28683"/>
          <p:cNvSpPr txBox="1"/>
          <p:nvPr/>
        </p:nvSpPr>
        <p:spPr>
          <a:xfrm>
            <a:off x="326979" y="763472"/>
            <a:ext cx="7556687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999999">
                    <a:alpha val="100000"/>
                  </a:srgbClr>
                </a:solidFill>
                <a:latin typeface="맑은 고딕"/>
                <a:ea typeface="맑은 고딕"/>
              </a:rPr>
              <a:t># 결측치 처리    # 이상치 처리  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파생 변수 생성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8685" name="TextBox 28684"/>
          <p:cNvSpPr txBox="1"/>
          <p:nvPr/>
        </p:nvSpPr>
        <p:spPr>
          <a:xfrm>
            <a:off x="326979" y="1368199"/>
            <a:ext cx="5426635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■ </a:t>
            </a:r>
            <a:r>
              <a:rPr kumimoji="0" lang="en-US" altLang="ko-KR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6</a:t>
            </a:r>
            <a:r>
              <a:rPr kumimoji="0" lang="ko-KR" altLang="en-US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. A(어시스트)와 Tier의 상관관계</a:t>
            </a:r>
            <a:endParaRPr kumimoji="0" lang="ko-KR" altLang="en-US" sz="2300" b="1" i="0" baseline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00" name="TextBox 29699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pic>
        <p:nvPicPr>
          <p:cNvPr id="29701" name="그림 29700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59232" y="2088261"/>
            <a:ext cx="5400675" cy="41045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29702" name="그림 29701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6516814" y="2088261"/>
            <a:ext cx="5400675" cy="41045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29703" name="Group 1"/>
          <p:cNvGrpSpPr/>
          <p:nvPr/>
        </p:nvGrpSpPr>
        <p:grpSpPr>
          <a:xfrm rot="0">
            <a:off x="255532" y="150763"/>
            <a:ext cx="4544216" cy="555551"/>
            <a:chOff x="255532" y="150763"/>
            <a:chExt cx="4544216" cy="555551"/>
          </a:xfrm>
        </p:grpSpPr>
        <p:grpSp>
          <p:nvGrpSpPr>
            <p:cNvPr id="29704" name="Group 1"/>
            <p:cNvGrpSpPr/>
            <p:nvPr/>
          </p:nvGrpSpPr>
          <p:grpSpPr>
            <a:xfrm rot="0">
              <a:off x="255532" y="150763"/>
              <a:ext cx="4544216" cy="555551"/>
              <a:chOff x="255532" y="150763"/>
              <a:chExt cx="4544216" cy="555551"/>
            </a:xfrm>
          </p:grpSpPr>
          <p:sp>
            <p:nvSpPr>
              <p:cNvPr id="29705" name="TextBox 29704"/>
              <p:cNvSpPr txBox="1"/>
              <p:nvPr/>
            </p:nvSpPr>
            <p:spPr>
              <a:xfrm>
                <a:off x="255532" y="184142"/>
                <a:ext cx="672991" cy="52217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800" b="0" i="0" baseline="0">
                    <a:solidFill>
                      <a:srgbClr val="64818d">
                        <a:alpha val="100000"/>
                      </a:srgbClr>
                    </a:solidFill>
                    <a:latin typeface="Arial"/>
                    <a:sym typeface="Arial"/>
                  </a:rPr>
                  <a:t>03</a:t>
                </a:r>
                <a:endParaRPr kumimoji="1" lang="ko-KR" altLang="en-US" sz="2800" b="0" i="0">
                  <a:solidFill>
                    <a:srgbClr val="64818d">
                      <a:alpha val="100000"/>
                    </a:srgbClr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29706" name="TextBox 29705"/>
              <p:cNvSpPr txBox="1"/>
              <p:nvPr/>
            </p:nvSpPr>
            <p:spPr>
              <a:xfrm>
                <a:off x="928524" y="150763"/>
                <a:ext cx="3871224" cy="52222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  <a:sym typeface="Arial"/>
                  </a:rPr>
                  <a:t>데이터 </a:t>
                </a: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전처리</a:t>
                </a:r>
                <a:endParaRPr kumimoji="0" lang="ko-KR" altLang="en-US" sz="3600" b="1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29707" name="TextBox 29706"/>
            <p:cNvSpPr txBox="1"/>
            <p:nvPr/>
          </p:nvSpPr>
          <p:spPr>
            <a:xfrm>
              <a:off x="842788" y="290474"/>
              <a:ext cx="46049" cy="307889"/>
            </a:xfrm>
            <a:prstGeom prst="rect">
              <a:avLst/>
            </a:prstGeom>
            <a:solidFill>
              <a:srgbClr val="64818d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</p:grpSp>
      <p:sp>
        <p:nvSpPr>
          <p:cNvPr id="29708" name="TextBox 29707"/>
          <p:cNvSpPr txBox="1"/>
          <p:nvPr/>
        </p:nvSpPr>
        <p:spPr>
          <a:xfrm>
            <a:off x="326979" y="768216"/>
            <a:ext cx="7556687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999999">
                    <a:alpha val="100000"/>
                  </a:srgbClr>
                </a:solidFill>
                <a:latin typeface="맑은 고딕"/>
                <a:ea typeface="맑은 고딕"/>
              </a:rPr>
              <a:t># 결측치 처리    # 이상치 처리  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파생 변수 생성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29709" name="TextBox 29708"/>
          <p:cNvSpPr txBox="1"/>
          <p:nvPr/>
        </p:nvSpPr>
        <p:spPr>
          <a:xfrm>
            <a:off x="326979" y="1368199"/>
            <a:ext cx="5426635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■ </a:t>
            </a:r>
            <a:r>
              <a:rPr kumimoji="0" lang="en-US" altLang="ko-KR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7</a:t>
            </a:r>
            <a:r>
              <a:rPr kumimoji="0" lang="ko-KR" altLang="en-US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. D(데스)와 Tier의 상관관계</a:t>
            </a:r>
            <a:endParaRPr kumimoji="0" lang="ko-KR" altLang="en-US" sz="2300" b="1" i="0" baseline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TextBox 7171"/>
          <p:cNvSpPr txBox="1"/>
          <p:nvPr/>
        </p:nvSpPr>
        <p:spPr>
          <a:xfrm>
            <a:off x="0" y="0"/>
            <a:ext cx="1784039" cy="6855173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7173" name="TextBox 7172"/>
          <p:cNvSpPr txBox="1"/>
          <p:nvPr/>
        </p:nvSpPr>
        <p:spPr>
          <a:xfrm>
            <a:off x="2020538" y="323797"/>
            <a:ext cx="672936" cy="10158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6000" b="0" i="0" baseline="0">
                <a:solidFill>
                  <a:srgbClr val="64818D">
                    <a:alpha val="100000"/>
                  </a:srgbClr>
                </a:solidFill>
                <a:latin typeface="맑은 고딕"/>
                <a:ea typeface="맑은 고딕"/>
                <a:cs typeface="+mn-cs"/>
                <a:sym typeface="맑은 고딕"/>
              </a:rPr>
              <a:t>1</a:t>
            </a:r>
            <a:endParaRPr kumimoji="1" lang="ko-KR" altLang="en-US" sz="6000" b="0" i="0">
              <a:solidFill>
                <a:srgbClr val="64818D">
                  <a:alpha val="100000"/>
                </a:srgbClr>
              </a:solidFill>
              <a:latin typeface="맑은 고딕"/>
              <a:ea typeface="맑은 고딕"/>
              <a:cs typeface="+mn-cs"/>
              <a:sym typeface="맑은 고딕"/>
            </a:endParaRPr>
          </a:p>
        </p:txBody>
      </p:sp>
      <p:sp>
        <p:nvSpPr>
          <p:cNvPr id="7174" name="TextBox 7173"/>
          <p:cNvSpPr txBox="1"/>
          <p:nvPr/>
        </p:nvSpPr>
        <p:spPr>
          <a:xfrm>
            <a:off x="2041135" y="1339620"/>
            <a:ext cx="3342688" cy="83011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주제 선정</a:t>
            </a:r>
            <a:endParaRPr kumimoji="0" lang="ko-KR" altLang="en-US" sz="4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grpSp>
        <p:nvGrpSpPr>
          <p:cNvPr id="7175" name="Group 1"/>
          <p:cNvGrpSpPr/>
          <p:nvPr/>
        </p:nvGrpSpPr>
        <p:grpSpPr>
          <a:xfrm>
            <a:off x="11435838" y="6229793"/>
            <a:ext cx="479360" cy="492031"/>
            <a:chOff x="11405696" y="6234538"/>
            <a:chExt cx="552371" cy="480924"/>
          </a:xfrm>
        </p:grpSpPr>
        <p:sp>
          <p:nvSpPr>
            <p:cNvPr id="7176" name="자유형 7175"/>
            <p:cNvSpPr/>
            <p:nvPr/>
          </p:nvSpPr>
          <p:spPr>
            <a:xfrm>
              <a:off x="11405696" y="6234538"/>
              <a:ext cx="479305" cy="269821"/>
            </a:xfrm>
            <a:custGeom>
              <a:avLst/>
              <a:gdLst>
                <a:gd name="T0" fmla="*/ 0 w 290"/>
                <a:gd name="T1" fmla="*/ 0 h 163"/>
                <a:gd name="T2" fmla="*/ 290 w 290"/>
                <a:gd name="T3" fmla="*/ 163 h 163"/>
              </a:gdLst>
              <a:ahLst/>
              <a:cxnLst/>
              <a:rect l="T0" t="T1" r="T2" b="T3"/>
              <a:pathLst>
                <a:path w="290" h="163">
                  <a:moveTo>
                    <a:pt x="122" y="0"/>
                  </a:moveTo>
                  <a:lnTo>
                    <a:pt x="290" y="39"/>
                  </a:lnTo>
                  <a:lnTo>
                    <a:pt x="169" y="163"/>
                  </a:lnTo>
                  <a:lnTo>
                    <a:pt x="0" y="123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97B8BF"/>
            </a:solidFill>
            <a:ln w="9544" cap="flat" cmpd="sng" algn="ctr">
              <a:solidFill>
                <a:srgbClr val="97B8BF"/>
              </a:solidFill>
              <a:prstDash val="solid"/>
              <a:round/>
              <a:headEnd w="sm" len="sm"/>
              <a:tailEnd w="sm" len="sm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sp>
          <p:nvSpPr>
            <p:cNvPr id="7177" name="자유형 7176"/>
            <p:cNvSpPr/>
            <p:nvPr/>
          </p:nvSpPr>
          <p:spPr>
            <a:xfrm>
              <a:off x="11448564" y="6429788"/>
              <a:ext cx="479305" cy="179341"/>
            </a:xfrm>
            <a:custGeom>
              <a:avLst/>
              <a:gdLst>
                <a:gd name="T0" fmla="*/ 0 w 289"/>
                <a:gd name="T1" fmla="*/ 0 h 136"/>
                <a:gd name="T2" fmla="*/ 289 w 289"/>
                <a:gd name="T3" fmla="*/ 136 h 136"/>
              </a:gdLst>
              <a:ahLst/>
              <a:cxnLst/>
              <a:rect l="T0" t="T1" r="T2" b="T3"/>
              <a:pathLst>
                <a:path w="289" h="136">
                  <a:moveTo>
                    <a:pt x="39" y="56"/>
                  </a:moveTo>
                  <a:lnTo>
                    <a:pt x="153" y="83"/>
                  </a:lnTo>
                  <a:lnTo>
                    <a:pt x="235" y="0"/>
                  </a:lnTo>
                  <a:lnTo>
                    <a:pt x="289" y="13"/>
                  </a:lnTo>
                  <a:lnTo>
                    <a:pt x="168" y="136"/>
                  </a:lnTo>
                  <a:lnTo>
                    <a:pt x="0" y="96"/>
                  </a:lnTo>
                  <a:lnTo>
                    <a:pt x="39" y="56"/>
                  </a:lnTo>
                  <a:close/>
                </a:path>
              </a:pathLst>
            </a:custGeom>
            <a:solidFill>
              <a:srgbClr val="97B8BF"/>
            </a:solidFill>
            <a:ln w="9544" cap="flat" cmpd="sng" algn="ctr">
              <a:solidFill>
                <a:srgbClr val="97B8BF"/>
              </a:solidFill>
              <a:prstDash val="solid"/>
              <a:round/>
              <a:headEnd w="sm" len="sm"/>
              <a:tailEnd w="sm" len="sm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sp>
          <p:nvSpPr>
            <p:cNvPr id="7178" name="자유형 7177"/>
            <p:cNvSpPr/>
            <p:nvPr/>
          </p:nvSpPr>
          <p:spPr>
            <a:xfrm>
              <a:off x="11480269" y="6536120"/>
              <a:ext cx="477798" cy="179341"/>
            </a:xfrm>
            <a:custGeom>
              <a:avLst/>
              <a:gdLst>
                <a:gd name="T0" fmla="*/ 0 w 289"/>
                <a:gd name="T1" fmla="*/ 0 h 136"/>
                <a:gd name="T2" fmla="*/ 289 w 289"/>
                <a:gd name="T3" fmla="*/ 136 h 136"/>
              </a:gdLst>
              <a:ahLst/>
              <a:cxnLst/>
              <a:rect l="T0" t="T1" r="T2" b="T3"/>
              <a:pathLst>
                <a:path w="289" h="136">
                  <a:moveTo>
                    <a:pt x="39" y="56"/>
                  </a:moveTo>
                  <a:lnTo>
                    <a:pt x="153" y="83"/>
                  </a:lnTo>
                  <a:lnTo>
                    <a:pt x="235" y="0"/>
                  </a:lnTo>
                  <a:lnTo>
                    <a:pt x="289" y="13"/>
                  </a:lnTo>
                  <a:lnTo>
                    <a:pt x="168" y="136"/>
                  </a:lnTo>
                  <a:lnTo>
                    <a:pt x="0" y="96"/>
                  </a:lnTo>
                  <a:lnTo>
                    <a:pt x="39" y="56"/>
                  </a:lnTo>
                  <a:close/>
                </a:path>
              </a:pathLst>
            </a:custGeom>
            <a:solidFill>
              <a:srgbClr val="97B8BF"/>
            </a:solidFill>
            <a:ln w="9544" cap="flat" cmpd="sng" algn="ctr">
              <a:solidFill>
                <a:srgbClr val="97B8BF"/>
              </a:solidFill>
              <a:prstDash val="solid"/>
              <a:round/>
              <a:headEnd w="sm" len="sm"/>
              <a:tailEnd w="sm" len="sm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</p:grpSp>
      <p:pic>
        <p:nvPicPr>
          <p:cNvPr id="7179" name="그림 7178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1602509" y="0"/>
            <a:ext cx="19033" cy="63663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7180" name="그림 717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992953" y="0"/>
            <a:ext cx="19033" cy="68551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cxnSp>
        <p:nvCxnSpPr>
          <p:cNvPr id="7181" name="직선 연결선 7180"/>
          <p:cNvCxnSpPr/>
          <p:nvPr/>
        </p:nvCxnSpPr>
        <p:spPr>
          <a:xfrm>
            <a:off x="1784039" y="2491917"/>
            <a:ext cx="9828014" cy="0"/>
          </a:xfrm>
          <a:prstGeom prst="line">
            <a:avLst/>
          </a:prstGeom>
          <a:ln w="9544" cap="flat" cmpd="sng" algn="ctr">
            <a:solidFill>
              <a:srgbClr val="5597D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7182" name="TextBox 7181"/>
          <p:cNvSpPr txBox="1"/>
          <p:nvPr/>
        </p:nvSpPr>
        <p:spPr>
          <a:xfrm>
            <a:off x="2068150" y="2976022"/>
            <a:ext cx="2945825" cy="4616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rgbClr val="595959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E-sports의 규모</a:t>
            </a:r>
            <a:endParaRPr kumimoji="0" lang="ko-KR" altLang="en-US" sz="2400" b="1" i="0" dirty="0">
              <a:solidFill>
                <a:srgbClr val="595959">
                  <a:alpha val="10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3" name="TextBox 7182"/>
          <p:cNvSpPr txBox="1"/>
          <p:nvPr/>
        </p:nvSpPr>
        <p:spPr>
          <a:xfrm>
            <a:off x="2063350" y="3588675"/>
            <a:ext cx="4677508" cy="4616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595959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</a:t>
            </a:r>
            <a:r>
              <a:rPr kumimoji="0" lang="ko-KR" altLang="en-US" sz="2400" b="1" i="0" baseline="0">
                <a:solidFill>
                  <a:srgbClr val="595959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Arial"/>
              </a:rPr>
              <a:t>‘</a:t>
            </a:r>
            <a:r>
              <a:rPr kumimoji="0" lang="ko-KR" altLang="en-US" sz="2400" b="1" i="0" baseline="0">
                <a:solidFill>
                  <a:srgbClr val="595959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리그오브레전드’ 란?</a:t>
            </a:r>
            <a:endParaRPr kumimoji="0" lang="ko-KR" altLang="en-US" sz="2400" b="1" i="0">
              <a:solidFill>
                <a:srgbClr val="595959">
                  <a:alpha val="10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4" name="TextBox 7183"/>
          <p:cNvSpPr txBox="1"/>
          <p:nvPr/>
        </p:nvSpPr>
        <p:spPr>
          <a:xfrm>
            <a:off x="2053861" y="4204510"/>
            <a:ext cx="2945825" cy="4616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595959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유명한 선수</a:t>
            </a:r>
            <a:endParaRPr kumimoji="0" lang="ko-KR" altLang="en-US" sz="2400" b="1" i="0">
              <a:solidFill>
                <a:srgbClr val="595959">
                  <a:alpha val="10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8" name="TextBox 7187"/>
          <p:cNvSpPr txBox="1"/>
          <p:nvPr/>
        </p:nvSpPr>
        <p:spPr>
          <a:xfrm>
            <a:off x="2053861" y="5499700"/>
            <a:ext cx="3895002" cy="4616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595959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목표</a:t>
            </a:r>
            <a:endParaRPr kumimoji="0" lang="ko-KR" altLang="en-US" sz="2400" b="1" i="0">
              <a:solidFill>
                <a:srgbClr val="595959">
                  <a:alpha val="10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89" name="TextBox 7188"/>
          <p:cNvSpPr txBox="1"/>
          <p:nvPr/>
        </p:nvSpPr>
        <p:spPr>
          <a:xfrm>
            <a:off x="2061787" y="4852105"/>
            <a:ext cx="3895002" cy="4616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595959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MVP 포인트 및 Tier</a:t>
            </a:r>
            <a:endParaRPr kumimoji="0" lang="ko-KR" altLang="en-US" sz="2400" b="1" i="0">
              <a:solidFill>
                <a:srgbClr val="595959">
                  <a:alpha val="10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TextBox 30723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pic>
        <p:nvPicPr>
          <p:cNvPr id="30725" name="그림 30724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59232" y="2088261"/>
            <a:ext cx="5400675" cy="41046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0726" name="그림 30725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6516814" y="2088261"/>
            <a:ext cx="5400675" cy="41045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30727" name="Group 1"/>
          <p:cNvGrpSpPr/>
          <p:nvPr/>
        </p:nvGrpSpPr>
        <p:grpSpPr>
          <a:xfrm rot="0">
            <a:off x="255532" y="150763"/>
            <a:ext cx="4544216" cy="555551"/>
            <a:chOff x="255532" y="150763"/>
            <a:chExt cx="4544216" cy="555551"/>
          </a:xfrm>
        </p:grpSpPr>
        <p:grpSp>
          <p:nvGrpSpPr>
            <p:cNvPr id="30728" name="Group 1"/>
            <p:cNvGrpSpPr/>
            <p:nvPr/>
          </p:nvGrpSpPr>
          <p:grpSpPr>
            <a:xfrm rot="0">
              <a:off x="255532" y="150763"/>
              <a:ext cx="4544216" cy="555551"/>
              <a:chOff x="255532" y="150763"/>
              <a:chExt cx="4544216" cy="555551"/>
            </a:xfrm>
          </p:grpSpPr>
          <p:sp>
            <p:nvSpPr>
              <p:cNvPr id="30729" name="TextBox 30728"/>
              <p:cNvSpPr txBox="1"/>
              <p:nvPr/>
            </p:nvSpPr>
            <p:spPr>
              <a:xfrm>
                <a:off x="255532" y="184142"/>
                <a:ext cx="672991" cy="52217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800" b="0" i="0" baseline="0">
                    <a:solidFill>
                      <a:srgbClr val="64818d">
                        <a:alpha val="100000"/>
                      </a:srgbClr>
                    </a:solidFill>
                    <a:latin typeface="Arial"/>
                    <a:sym typeface="Arial"/>
                  </a:rPr>
                  <a:t>03</a:t>
                </a:r>
                <a:endParaRPr kumimoji="1" lang="ko-KR" altLang="en-US" sz="2800" b="0" i="0">
                  <a:solidFill>
                    <a:srgbClr val="64818d">
                      <a:alpha val="100000"/>
                    </a:srgbClr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30730" name="TextBox 30729"/>
              <p:cNvSpPr txBox="1"/>
              <p:nvPr/>
            </p:nvSpPr>
            <p:spPr>
              <a:xfrm>
                <a:off x="928524" y="150763"/>
                <a:ext cx="3871224" cy="52222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  <a:sym typeface="Arial"/>
                  </a:rPr>
                  <a:t>데이터 </a:t>
                </a: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전처리</a:t>
                </a:r>
                <a:endParaRPr kumimoji="0" lang="ko-KR" altLang="en-US" sz="3600" b="1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30731" name="TextBox 30730"/>
            <p:cNvSpPr txBox="1"/>
            <p:nvPr/>
          </p:nvSpPr>
          <p:spPr>
            <a:xfrm>
              <a:off x="842788" y="290474"/>
              <a:ext cx="46049" cy="307889"/>
            </a:xfrm>
            <a:prstGeom prst="rect">
              <a:avLst/>
            </a:prstGeom>
            <a:solidFill>
              <a:srgbClr val="64818d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</p:grpSp>
      <p:sp>
        <p:nvSpPr>
          <p:cNvPr id="30732" name="TextBox 30731"/>
          <p:cNvSpPr txBox="1"/>
          <p:nvPr/>
        </p:nvSpPr>
        <p:spPr>
          <a:xfrm>
            <a:off x="326979" y="768216"/>
            <a:ext cx="7556687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999999">
                    <a:alpha val="100000"/>
                  </a:srgbClr>
                </a:solidFill>
                <a:latin typeface="맑은 고딕"/>
                <a:ea typeface="맑은 고딕"/>
              </a:rPr>
              <a:t># 결측치 처리    # 이상치 처리  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파생 변수 생성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0733" name="TextBox 30732"/>
          <p:cNvSpPr txBox="1"/>
          <p:nvPr/>
        </p:nvSpPr>
        <p:spPr>
          <a:xfrm>
            <a:off x="326979" y="1380984"/>
            <a:ext cx="5426635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■ </a:t>
            </a:r>
            <a:r>
              <a:rPr kumimoji="0" lang="en-US" altLang="ko-KR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8</a:t>
            </a:r>
            <a:r>
              <a:rPr kumimoji="0" lang="ko-KR" altLang="en-US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. 승률과 Tier의 상관관계</a:t>
            </a:r>
            <a:endParaRPr kumimoji="0" lang="ko-KR" altLang="en-US" sz="2300" b="1" i="0" baseline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TextBox 31747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pic>
        <p:nvPicPr>
          <p:cNvPr id="31749" name="그림 31748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60454" y="2088261"/>
            <a:ext cx="5400675" cy="410460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31751" name="Group 1"/>
          <p:cNvGrpSpPr/>
          <p:nvPr/>
        </p:nvGrpSpPr>
        <p:grpSpPr>
          <a:xfrm rot="0">
            <a:off x="255532" y="150763"/>
            <a:ext cx="4544216" cy="555551"/>
            <a:chOff x="255532" y="150763"/>
            <a:chExt cx="4544216" cy="555551"/>
          </a:xfrm>
        </p:grpSpPr>
        <p:grpSp>
          <p:nvGrpSpPr>
            <p:cNvPr id="31752" name="Group 1"/>
            <p:cNvGrpSpPr/>
            <p:nvPr/>
          </p:nvGrpSpPr>
          <p:grpSpPr>
            <a:xfrm rot="0">
              <a:off x="255532" y="150763"/>
              <a:ext cx="4544216" cy="555551"/>
              <a:chOff x="255532" y="150763"/>
              <a:chExt cx="4544216" cy="555551"/>
            </a:xfrm>
          </p:grpSpPr>
          <p:sp>
            <p:nvSpPr>
              <p:cNvPr id="31753" name="TextBox 31752"/>
              <p:cNvSpPr txBox="1"/>
              <p:nvPr/>
            </p:nvSpPr>
            <p:spPr>
              <a:xfrm>
                <a:off x="255532" y="184142"/>
                <a:ext cx="672991" cy="52217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800" b="0" i="0" baseline="0">
                    <a:solidFill>
                      <a:srgbClr val="64818d">
                        <a:alpha val="100000"/>
                      </a:srgbClr>
                    </a:solidFill>
                    <a:latin typeface="Arial"/>
                    <a:sym typeface="Arial"/>
                  </a:rPr>
                  <a:t>03</a:t>
                </a:r>
                <a:endParaRPr kumimoji="1" lang="ko-KR" altLang="en-US" sz="2800" b="0" i="0">
                  <a:solidFill>
                    <a:srgbClr val="64818d">
                      <a:alpha val="100000"/>
                    </a:srgbClr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31754" name="TextBox 31753"/>
              <p:cNvSpPr txBox="1"/>
              <p:nvPr/>
            </p:nvSpPr>
            <p:spPr>
              <a:xfrm>
                <a:off x="928524" y="150763"/>
                <a:ext cx="3871224" cy="52222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  <a:sym typeface="Arial"/>
                  </a:rPr>
                  <a:t>데이터 </a:t>
                </a: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전처리</a:t>
                </a:r>
                <a:endParaRPr kumimoji="0" lang="ko-KR" altLang="en-US" sz="3600" b="1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31755" name="TextBox 31754"/>
            <p:cNvSpPr txBox="1"/>
            <p:nvPr/>
          </p:nvSpPr>
          <p:spPr>
            <a:xfrm>
              <a:off x="842788" y="290474"/>
              <a:ext cx="46049" cy="307889"/>
            </a:xfrm>
            <a:prstGeom prst="rect">
              <a:avLst/>
            </a:prstGeom>
            <a:solidFill>
              <a:srgbClr val="64818d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</p:grpSp>
      <p:sp>
        <p:nvSpPr>
          <p:cNvPr id="31756" name="TextBox 31755"/>
          <p:cNvSpPr txBox="1"/>
          <p:nvPr/>
        </p:nvSpPr>
        <p:spPr>
          <a:xfrm>
            <a:off x="326979" y="768216"/>
            <a:ext cx="7556687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999999">
                    <a:alpha val="100000"/>
                  </a:srgbClr>
                </a:solidFill>
                <a:latin typeface="맑은 고딕"/>
                <a:ea typeface="맑은 고딕"/>
              </a:rPr>
              <a:t># 결측치 처리    # 이상치 처리  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파생 변수 생성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1757" name="TextBox 31756"/>
          <p:cNvSpPr txBox="1"/>
          <p:nvPr/>
        </p:nvSpPr>
        <p:spPr>
          <a:xfrm>
            <a:off x="326979" y="1368199"/>
            <a:ext cx="5426635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■ </a:t>
            </a:r>
            <a:r>
              <a:rPr kumimoji="0" lang="en-US" altLang="ko-KR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9</a:t>
            </a:r>
            <a:r>
              <a:rPr kumimoji="0" lang="ko-KR" altLang="en-US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. KDA와 Tier의 상관관계</a:t>
            </a:r>
            <a:endParaRPr kumimoji="0" lang="ko-KR" altLang="en-US" sz="2300" b="1" i="0" baseline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31758" name="그림 31757"/>
          <p:cNvPicPr/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6516814" y="2088261"/>
            <a:ext cx="5400675" cy="410451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TextBox 32771"/>
          <p:cNvSpPr txBox="1"/>
          <p:nvPr/>
        </p:nvSpPr>
        <p:spPr>
          <a:xfrm>
            <a:off x="1562" y="0"/>
            <a:ext cx="12183458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2773" name="TextBox 32772"/>
          <p:cNvSpPr txBox="1"/>
          <p:nvPr/>
        </p:nvSpPr>
        <p:spPr>
          <a:xfrm>
            <a:off x="4512456" y="6580551"/>
            <a:ext cx="3161727" cy="2364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2774" name="TextBox 32773"/>
          <p:cNvSpPr txBox="1"/>
          <p:nvPr/>
        </p:nvSpPr>
        <p:spPr>
          <a:xfrm>
            <a:off x="8469360" y="2923666"/>
            <a:ext cx="250788" cy="36024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2775" name="TextBox 32774"/>
          <p:cNvSpPr txBox="1"/>
          <p:nvPr/>
        </p:nvSpPr>
        <p:spPr>
          <a:xfrm>
            <a:off x="8477286" y="3868042"/>
            <a:ext cx="250788" cy="3603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32776" name="그림 32775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890401" y="2147467"/>
            <a:ext cx="10416889" cy="41600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2777" name="TextBox 32776"/>
          <p:cNvSpPr txBox="1"/>
          <p:nvPr/>
        </p:nvSpPr>
        <p:spPr>
          <a:xfrm>
            <a:off x="0" y="1411011"/>
            <a:ext cx="12186584" cy="66662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리그오브레전드는 상체게임 입니다</a:t>
            </a: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!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32778" name="Group 1"/>
          <p:cNvGrpSpPr/>
          <p:nvPr/>
        </p:nvGrpSpPr>
        <p:grpSpPr>
          <a:xfrm>
            <a:off x="255532" y="150763"/>
            <a:ext cx="4544216" cy="555551"/>
            <a:chOff x="255532" y="150763"/>
            <a:chExt cx="4544216" cy="555551"/>
          </a:xfrm>
        </p:grpSpPr>
        <p:grpSp>
          <p:nvGrpSpPr>
            <p:cNvPr id="32779" name="Group 1"/>
            <p:cNvGrpSpPr/>
            <p:nvPr/>
          </p:nvGrpSpPr>
          <p:grpSpPr>
            <a:xfrm>
              <a:off x="255532" y="150763"/>
              <a:ext cx="4544216" cy="555551"/>
              <a:chOff x="255532" y="150763"/>
              <a:chExt cx="4544216" cy="555551"/>
            </a:xfrm>
          </p:grpSpPr>
          <p:sp>
            <p:nvSpPr>
              <p:cNvPr id="32780" name="TextBox 32779"/>
              <p:cNvSpPr txBox="1"/>
              <p:nvPr/>
            </p:nvSpPr>
            <p:spPr>
              <a:xfrm>
                <a:off x="255532" y="184142"/>
                <a:ext cx="672991" cy="52217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800" b="0" i="0" baseline="0">
                    <a:solidFill>
                      <a:srgbClr val="64818D">
                        <a:alpha val="100000"/>
                      </a:srgbClr>
                    </a:solidFill>
                    <a:latin typeface="Arial"/>
                    <a:sym typeface="Arial"/>
                  </a:rPr>
                  <a:t>03</a:t>
                </a:r>
                <a:endParaRPr kumimoji="1" lang="ko-KR" altLang="en-US" sz="2800" b="0" i="0">
                  <a:solidFill>
                    <a:srgbClr val="64818D">
                      <a:alpha val="100000"/>
                    </a:srgbClr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32781" name="TextBox 32780"/>
              <p:cNvSpPr txBox="1"/>
              <p:nvPr/>
            </p:nvSpPr>
            <p:spPr>
              <a:xfrm>
                <a:off x="928524" y="150763"/>
                <a:ext cx="3871224" cy="52222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  <a:sym typeface="Arial"/>
                  </a:rPr>
                  <a:t>데이터 </a:t>
                </a: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전처리</a:t>
                </a:r>
                <a:endParaRPr kumimoji="0" lang="ko-KR" altLang="en-US" sz="3600" b="1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32782" name="TextBox 32781"/>
            <p:cNvSpPr txBox="1"/>
            <p:nvPr/>
          </p:nvSpPr>
          <p:spPr>
            <a:xfrm>
              <a:off x="842788" y="290474"/>
              <a:ext cx="46049" cy="307889"/>
            </a:xfrm>
            <a:prstGeom prst="rect">
              <a:avLst/>
            </a:prstGeom>
            <a:solidFill>
              <a:srgbClr val="64818D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</p:grpSp>
      <p:sp>
        <p:nvSpPr>
          <p:cNvPr id="32783" name="TextBox 32782"/>
          <p:cNvSpPr txBox="1"/>
          <p:nvPr/>
        </p:nvSpPr>
        <p:spPr>
          <a:xfrm>
            <a:off x="326979" y="768216"/>
            <a:ext cx="7556687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999999">
                    <a:alpha val="100000"/>
                  </a:srgbClr>
                </a:solidFill>
                <a:latin typeface="맑은 고딕"/>
                <a:ea typeface="맑은 고딕"/>
              </a:rPr>
              <a:t># 결측치 처리    # 이상치 처리  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파생 변수 생성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6" name="TextBox 33795"/>
          <p:cNvSpPr txBox="1"/>
          <p:nvPr/>
        </p:nvSpPr>
        <p:spPr>
          <a:xfrm>
            <a:off x="2912558" y="4248941"/>
            <a:ext cx="974518" cy="625379"/>
          </a:xfrm>
          <a:prstGeom prst="rect">
            <a:avLst/>
          </a:prstGeom>
          <a:solidFill>
            <a:srgbClr val="97B8B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3797" name="TextBox 33796"/>
          <p:cNvSpPr txBox="1"/>
          <p:nvPr/>
        </p:nvSpPr>
        <p:spPr>
          <a:xfrm>
            <a:off x="3888639" y="4248941"/>
            <a:ext cx="5201300" cy="62537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3798" name="TextBox 33797"/>
          <p:cNvSpPr txBox="1"/>
          <p:nvPr/>
        </p:nvSpPr>
        <p:spPr>
          <a:xfrm>
            <a:off x="2939518" y="4248941"/>
            <a:ext cx="934887" cy="6253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ctr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K_승률</a:t>
            </a:r>
            <a:endParaRPr kumimoji="0" lang="ko-KR" altLang="en-US" sz="14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33799" name="TextBox 33798"/>
          <p:cNvSpPr txBox="1"/>
          <p:nvPr/>
        </p:nvSpPr>
        <p:spPr>
          <a:xfrm>
            <a:off x="3874405" y="4433083"/>
            <a:ext cx="5201244" cy="30788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 정확도 2.1% 상승</a:t>
            </a:r>
            <a:endParaRPr kumimoji="0" lang="ko-KR" altLang="en-US" sz="1400" b="1" i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33800" name="TextBox 33799"/>
          <p:cNvSpPr txBox="1"/>
          <p:nvPr/>
        </p:nvSpPr>
        <p:spPr>
          <a:xfrm>
            <a:off x="2907758" y="5198118"/>
            <a:ext cx="976136" cy="625379"/>
          </a:xfrm>
          <a:prstGeom prst="rect">
            <a:avLst/>
          </a:prstGeom>
          <a:solidFill>
            <a:srgbClr val="97B8B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3801" name="TextBox 33800"/>
          <p:cNvSpPr txBox="1"/>
          <p:nvPr/>
        </p:nvSpPr>
        <p:spPr>
          <a:xfrm>
            <a:off x="3885513" y="5198118"/>
            <a:ext cx="5201244" cy="62537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3802" name="TextBox 33801"/>
          <p:cNvSpPr txBox="1"/>
          <p:nvPr/>
        </p:nvSpPr>
        <p:spPr>
          <a:xfrm>
            <a:off x="2925228" y="5198118"/>
            <a:ext cx="963410" cy="6253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ctr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은퇴</a:t>
            </a:r>
            <a:endParaRPr kumimoji="0" lang="ko-KR" altLang="en-US" sz="14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33803" name="TextBox 33802"/>
          <p:cNvSpPr txBox="1"/>
          <p:nvPr/>
        </p:nvSpPr>
        <p:spPr>
          <a:xfrm>
            <a:off x="3890258" y="5352063"/>
            <a:ext cx="5169540" cy="39524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 정확도 1.1% 상승</a:t>
            </a:r>
            <a:endParaRPr kumimoji="0" lang="ko-KR" altLang="en-US" sz="14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33804" name="TextBox 33803"/>
          <p:cNvSpPr txBox="1"/>
          <p:nvPr/>
        </p:nvSpPr>
        <p:spPr>
          <a:xfrm>
            <a:off x="2925228" y="6110735"/>
            <a:ext cx="976136" cy="625379"/>
          </a:xfrm>
          <a:prstGeom prst="rect">
            <a:avLst/>
          </a:prstGeom>
          <a:solidFill>
            <a:srgbClr val="97B8B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3805" name="TextBox 33804"/>
          <p:cNvSpPr txBox="1"/>
          <p:nvPr/>
        </p:nvSpPr>
        <p:spPr>
          <a:xfrm>
            <a:off x="3902928" y="6110735"/>
            <a:ext cx="5183829" cy="62537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33806" name="TextBox 33805"/>
          <p:cNvSpPr txBox="1"/>
          <p:nvPr/>
        </p:nvSpPr>
        <p:spPr>
          <a:xfrm>
            <a:off x="2939518" y="6110735"/>
            <a:ext cx="963410" cy="62537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ctr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K_KDA</a:t>
            </a:r>
            <a:endParaRPr kumimoji="0" lang="ko-KR" altLang="en-US" sz="14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33807" name="TextBox 33806"/>
          <p:cNvSpPr txBox="1"/>
          <p:nvPr/>
        </p:nvSpPr>
        <p:spPr>
          <a:xfrm>
            <a:off x="3909291" y="6258372"/>
            <a:ext cx="5153687" cy="39518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00" tIns="45700" rIns="91400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 정확도 2.5% 상승</a:t>
            </a:r>
            <a:endParaRPr kumimoji="0" lang="ko-KR" altLang="en-US" sz="1400" b="1" i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33808" name="TextBox 33807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33812" name="Group 1"/>
          <p:cNvGrpSpPr/>
          <p:nvPr/>
        </p:nvGrpSpPr>
        <p:grpSpPr>
          <a:xfrm>
            <a:off x="1414192" y="1555466"/>
            <a:ext cx="9502654" cy="2403055"/>
            <a:chOff x="1414192" y="1555466"/>
            <a:chExt cx="9502654" cy="2403056"/>
          </a:xfrm>
        </p:grpSpPr>
        <p:grpSp>
          <p:nvGrpSpPr>
            <p:cNvPr id="33813" name="Group 1"/>
            <p:cNvGrpSpPr/>
            <p:nvPr/>
          </p:nvGrpSpPr>
          <p:grpSpPr>
            <a:xfrm>
              <a:off x="3833100" y="1555466"/>
              <a:ext cx="1815799" cy="1433226"/>
              <a:chOff x="3833100" y="1555466"/>
              <a:chExt cx="1815799" cy="1433226"/>
            </a:xfrm>
          </p:grpSpPr>
          <p:pic>
            <p:nvPicPr>
              <p:cNvPr id="33814" name="그림 33813"/>
              <p:cNvPicPr>
                <a:picLocks noChangeAspect="1"/>
              </p:cNvPicPr>
              <p:nvPr/>
            </p:nvPicPr>
            <p:blipFill rotWithShape="1">
              <a:blip r:embed="rId2">
                <a:lum/>
              </a:blip>
              <a:stretch>
                <a:fillRect/>
              </a:stretch>
            </p:blipFill>
            <p:spPr>
              <a:xfrm>
                <a:off x="3833100" y="1555466"/>
                <a:ext cx="1815799" cy="143322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  <p:sp>
            <p:nvSpPr>
              <p:cNvPr id="33815" name="타원 33814"/>
              <p:cNvSpPr/>
              <p:nvPr/>
            </p:nvSpPr>
            <p:spPr>
              <a:xfrm>
                <a:off x="4028350" y="1711030"/>
                <a:ext cx="1445952" cy="1141189"/>
              </a:xfrm>
              <a:prstGeom prst="ellipse">
                <a:avLst/>
              </a:prstGeom>
              <a:solidFill>
                <a:srgbClr val="EAE6DF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</a:endParaRPr>
              </a:p>
            </p:txBody>
          </p:sp>
        </p:grpSp>
        <p:grpSp>
          <p:nvGrpSpPr>
            <p:cNvPr id="33816" name="Group 1"/>
            <p:cNvGrpSpPr/>
            <p:nvPr/>
          </p:nvGrpSpPr>
          <p:grpSpPr>
            <a:xfrm>
              <a:off x="6467855" y="1555466"/>
              <a:ext cx="1815799" cy="1433226"/>
              <a:chOff x="6469474" y="1555466"/>
              <a:chExt cx="1630039" cy="1433226"/>
            </a:xfrm>
          </p:grpSpPr>
          <p:pic>
            <p:nvPicPr>
              <p:cNvPr id="33817" name="그림 33816"/>
              <p:cNvPicPr>
                <a:picLocks noChangeAspect="1"/>
              </p:cNvPicPr>
              <p:nvPr/>
            </p:nvPicPr>
            <p:blipFill rotWithShape="1">
              <a:blip r:embed="rId3">
                <a:lum/>
              </a:blip>
              <a:stretch>
                <a:fillRect/>
              </a:stretch>
            </p:blipFill>
            <p:spPr>
              <a:xfrm>
                <a:off x="6469474" y="1555466"/>
                <a:ext cx="938013" cy="143322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  <p:sp>
            <p:nvSpPr>
              <p:cNvPr id="33818" name="타원 33817"/>
              <p:cNvSpPr/>
              <p:nvPr/>
            </p:nvSpPr>
            <p:spPr>
              <a:xfrm>
                <a:off x="6651997" y="1701485"/>
                <a:ext cx="1447515" cy="1142808"/>
              </a:xfrm>
              <a:prstGeom prst="ellipse">
                <a:avLst/>
              </a:prstGeom>
              <a:solidFill>
                <a:srgbClr val="EAE6DF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</a:endParaRPr>
              </a:p>
            </p:txBody>
          </p:sp>
        </p:grpSp>
        <p:grpSp>
          <p:nvGrpSpPr>
            <p:cNvPr id="33819" name="Group 1"/>
            <p:cNvGrpSpPr/>
            <p:nvPr/>
          </p:nvGrpSpPr>
          <p:grpSpPr>
            <a:xfrm>
              <a:off x="9101047" y="1555466"/>
              <a:ext cx="1815799" cy="1433226"/>
              <a:chOff x="9101047" y="1555466"/>
              <a:chExt cx="1631658" cy="1288826"/>
            </a:xfrm>
          </p:grpSpPr>
          <p:pic>
            <p:nvPicPr>
              <p:cNvPr id="33820" name="그림 33819"/>
              <p:cNvPicPr>
                <a:picLocks noChangeAspect="1"/>
              </p:cNvPicPr>
              <p:nvPr/>
            </p:nvPicPr>
            <p:blipFill rotWithShape="1">
              <a:blip r:embed="rId4">
                <a:lum/>
              </a:blip>
              <a:stretch>
                <a:fillRect/>
              </a:stretch>
            </p:blipFill>
            <p:spPr>
              <a:xfrm>
                <a:off x="9101047" y="1555466"/>
                <a:ext cx="944432" cy="814210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  <p:sp>
            <p:nvSpPr>
              <p:cNvPr id="33821" name="타원 33820"/>
              <p:cNvSpPr/>
              <p:nvPr/>
            </p:nvSpPr>
            <p:spPr>
              <a:xfrm>
                <a:off x="9285189" y="1701485"/>
                <a:ext cx="1447515" cy="1142808"/>
              </a:xfrm>
              <a:prstGeom prst="ellipse">
                <a:avLst/>
              </a:prstGeom>
              <a:solidFill>
                <a:srgbClr val="EAE6DF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</a:endParaRPr>
              </a:p>
            </p:txBody>
          </p:sp>
        </p:grpSp>
        <p:sp>
          <p:nvSpPr>
            <p:cNvPr id="33822" name="TextBox 33821"/>
            <p:cNvSpPr txBox="1"/>
            <p:nvPr/>
          </p:nvSpPr>
          <p:spPr>
            <a:xfrm>
              <a:off x="1414192" y="3339506"/>
              <a:ext cx="1801510" cy="60947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noAutofit/>
            </a:bodyPr>
            <a:lstStyle/>
            <a:p>
              <a:pPr marL="0" lvl="0" indent="0" algn="ct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3600" b="1" i="0" baseline="0">
                  <a:solidFill>
                    <a:srgbClr val="3F3F3F">
                      <a:alpha val="100000"/>
                    </a:srgbClr>
                  </a:solidFill>
                  <a:latin typeface="맑은 고딕"/>
                  <a:ea typeface="맑은 고딕"/>
                  <a:sym typeface="Arial"/>
                </a:rPr>
                <a:t>100%</a:t>
              </a:r>
              <a:endParaRPr kumimoji="0" lang="ko-KR" altLang="en-US" sz="3600" b="1" i="0">
                <a:solidFill>
                  <a:srgbClr val="3F3F3F">
                    <a:alpha val="100000"/>
                  </a:srgbClr>
                </a:solidFill>
                <a:latin typeface="맑은 고딕"/>
                <a:ea typeface="맑은 고딕"/>
                <a:sym typeface="Arial"/>
              </a:endParaRPr>
            </a:p>
          </p:txBody>
        </p:sp>
        <p:sp>
          <p:nvSpPr>
            <p:cNvPr id="33823" name="TextBox 33822"/>
            <p:cNvSpPr txBox="1"/>
            <p:nvPr/>
          </p:nvSpPr>
          <p:spPr>
            <a:xfrm>
              <a:off x="4021987" y="3339506"/>
              <a:ext cx="1439589" cy="6190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noAutofit/>
            </a:bodyPr>
            <a:lstStyle/>
            <a:p>
              <a:pPr marL="0" lvl="0" indent="0" algn="ct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3600" b="1" i="0" baseline="0">
                  <a:solidFill>
                    <a:srgbClr val="3F3F3F">
                      <a:alpha val="100000"/>
                    </a:srgbClr>
                  </a:solidFill>
                  <a:latin typeface="맑은 고딕"/>
                  <a:ea typeface="맑은 고딕"/>
                  <a:sym typeface="Arial"/>
                </a:rPr>
                <a:t>75%</a:t>
              </a:r>
              <a:endParaRPr kumimoji="0" lang="ko-KR" altLang="en-US" sz="3600" b="1" i="0">
                <a:solidFill>
                  <a:srgbClr val="3F3F3F">
                    <a:alpha val="100000"/>
                  </a:srgbClr>
                </a:solidFill>
                <a:latin typeface="맑은 고딕"/>
                <a:ea typeface="맑은 고딕"/>
                <a:sym typeface="Arial"/>
              </a:endParaRPr>
            </a:p>
          </p:txBody>
        </p:sp>
        <p:sp>
          <p:nvSpPr>
            <p:cNvPr id="33824" name="TextBox 33823"/>
            <p:cNvSpPr txBox="1"/>
            <p:nvPr/>
          </p:nvSpPr>
          <p:spPr>
            <a:xfrm>
              <a:off x="6656741" y="3339506"/>
              <a:ext cx="1439589" cy="6190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noAutofit/>
            </a:bodyPr>
            <a:lstStyle/>
            <a:p>
              <a:pPr marL="0" lvl="0" indent="0" algn="ct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3600" b="1" i="0" baseline="0">
                  <a:solidFill>
                    <a:srgbClr val="3F3F3F">
                      <a:alpha val="100000"/>
                    </a:srgbClr>
                  </a:solidFill>
                  <a:latin typeface="맑은 고딕"/>
                  <a:ea typeface="맑은 고딕"/>
                  <a:sym typeface="Arial"/>
                </a:rPr>
                <a:t>50%</a:t>
              </a:r>
              <a:endParaRPr kumimoji="0" lang="ko-KR" altLang="en-US" sz="3600" b="1" i="0">
                <a:solidFill>
                  <a:srgbClr val="3F3F3F">
                    <a:alpha val="100000"/>
                  </a:srgbClr>
                </a:solidFill>
                <a:latin typeface="맑은 고딕"/>
                <a:ea typeface="맑은 고딕"/>
                <a:sym typeface="Arial"/>
              </a:endParaRPr>
            </a:p>
          </p:txBody>
        </p:sp>
        <p:sp>
          <p:nvSpPr>
            <p:cNvPr id="33828" name="TextBox 33827"/>
            <p:cNvSpPr txBox="1"/>
            <p:nvPr/>
          </p:nvSpPr>
          <p:spPr>
            <a:xfrm>
              <a:off x="9289933" y="3339506"/>
              <a:ext cx="1439589" cy="619016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noAutofit/>
            </a:bodyPr>
            <a:lstStyle/>
            <a:p>
              <a:pPr marL="0" lvl="0" indent="0" algn="ct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3600" b="1" i="0" baseline="0">
                  <a:solidFill>
                    <a:srgbClr val="3F3F3F">
                      <a:alpha val="100000"/>
                    </a:srgbClr>
                  </a:solidFill>
                  <a:latin typeface="맑은 고딕"/>
                  <a:ea typeface="맑은 고딕"/>
                  <a:sym typeface="Arial"/>
                </a:rPr>
                <a:t>25%</a:t>
              </a:r>
              <a:endParaRPr kumimoji="0" lang="ko-KR" altLang="en-US" sz="3600" b="1" i="0">
                <a:solidFill>
                  <a:srgbClr val="3F3F3F">
                    <a:alpha val="100000"/>
                  </a:srgbClr>
                </a:solidFill>
                <a:latin typeface="맑은 고딕"/>
                <a:ea typeface="맑은 고딕"/>
                <a:sym typeface="Arial"/>
              </a:endParaRPr>
            </a:p>
          </p:txBody>
        </p:sp>
        <p:grpSp>
          <p:nvGrpSpPr>
            <p:cNvPr id="33829" name="Group 1"/>
            <p:cNvGrpSpPr/>
            <p:nvPr/>
          </p:nvGrpSpPr>
          <p:grpSpPr>
            <a:xfrm>
              <a:off x="4477514" y="2064969"/>
              <a:ext cx="552370" cy="434874"/>
              <a:chOff x="4477514" y="2064969"/>
              <a:chExt cx="552370" cy="434874"/>
            </a:xfrm>
          </p:grpSpPr>
          <p:sp>
            <p:nvSpPr>
              <p:cNvPr id="33830" name="자유형 33829"/>
              <p:cNvSpPr/>
              <p:nvPr/>
            </p:nvSpPr>
            <p:spPr>
              <a:xfrm>
                <a:off x="4699724" y="2249055"/>
                <a:ext cx="103150" cy="82554"/>
              </a:xfrm>
              <a:custGeom>
                <a:avLst/>
                <a:gdLst>
                  <a:gd name="T0" fmla="*/ 0 w 64"/>
                  <a:gd name="T1" fmla="*/ 0 h 51"/>
                  <a:gd name="T2" fmla="*/ 64 w 64"/>
                  <a:gd name="T3" fmla="*/ 51 h 51"/>
                </a:gdLst>
                <a:ahLst/>
                <a:cxnLst/>
                <a:rect l="T0" t="T1" r="T2" b="T3"/>
                <a:pathLst>
                  <a:path w="64" h="51">
                    <a:moveTo>
                      <a:pt x="31" y="0"/>
                    </a:moveTo>
                    <a:lnTo>
                      <a:pt x="36" y="0"/>
                    </a:lnTo>
                    <a:lnTo>
                      <a:pt x="40" y="0"/>
                    </a:lnTo>
                    <a:lnTo>
                      <a:pt x="44" y="2"/>
                    </a:lnTo>
                    <a:lnTo>
                      <a:pt x="48" y="3"/>
                    </a:lnTo>
                    <a:lnTo>
                      <a:pt x="51" y="5"/>
                    </a:lnTo>
                    <a:lnTo>
                      <a:pt x="54" y="7"/>
                    </a:lnTo>
                    <a:lnTo>
                      <a:pt x="57" y="10"/>
                    </a:lnTo>
                    <a:lnTo>
                      <a:pt x="59" y="12"/>
                    </a:lnTo>
                    <a:lnTo>
                      <a:pt x="61" y="15"/>
                    </a:lnTo>
                    <a:lnTo>
                      <a:pt x="63" y="18"/>
                    </a:lnTo>
                    <a:lnTo>
                      <a:pt x="63" y="22"/>
                    </a:lnTo>
                    <a:lnTo>
                      <a:pt x="64" y="25"/>
                    </a:lnTo>
                    <a:lnTo>
                      <a:pt x="63" y="29"/>
                    </a:lnTo>
                    <a:lnTo>
                      <a:pt x="63" y="32"/>
                    </a:lnTo>
                    <a:lnTo>
                      <a:pt x="61" y="35"/>
                    </a:lnTo>
                    <a:lnTo>
                      <a:pt x="59" y="38"/>
                    </a:lnTo>
                    <a:lnTo>
                      <a:pt x="57" y="41"/>
                    </a:lnTo>
                    <a:lnTo>
                      <a:pt x="54" y="44"/>
                    </a:lnTo>
                    <a:lnTo>
                      <a:pt x="51" y="46"/>
                    </a:lnTo>
                    <a:lnTo>
                      <a:pt x="48" y="48"/>
                    </a:lnTo>
                    <a:lnTo>
                      <a:pt x="44" y="49"/>
                    </a:lnTo>
                    <a:lnTo>
                      <a:pt x="40" y="50"/>
                    </a:lnTo>
                    <a:lnTo>
                      <a:pt x="36" y="51"/>
                    </a:lnTo>
                    <a:lnTo>
                      <a:pt x="31" y="51"/>
                    </a:lnTo>
                    <a:lnTo>
                      <a:pt x="27" y="51"/>
                    </a:lnTo>
                    <a:lnTo>
                      <a:pt x="23" y="50"/>
                    </a:lnTo>
                    <a:lnTo>
                      <a:pt x="19" y="49"/>
                    </a:lnTo>
                    <a:lnTo>
                      <a:pt x="15" y="48"/>
                    </a:lnTo>
                    <a:lnTo>
                      <a:pt x="12" y="46"/>
                    </a:lnTo>
                    <a:lnTo>
                      <a:pt x="9" y="44"/>
                    </a:lnTo>
                    <a:lnTo>
                      <a:pt x="6" y="41"/>
                    </a:lnTo>
                    <a:lnTo>
                      <a:pt x="4" y="38"/>
                    </a:lnTo>
                    <a:lnTo>
                      <a:pt x="2" y="35"/>
                    </a:lnTo>
                    <a:lnTo>
                      <a:pt x="1" y="32"/>
                    </a:lnTo>
                    <a:lnTo>
                      <a:pt x="0" y="29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1" y="18"/>
                    </a:lnTo>
                    <a:lnTo>
                      <a:pt x="2" y="15"/>
                    </a:lnTo>
                    <a:lnTo>
                      <a:pt x="4" y="12"/>
                    </a:lnTo>
                    <a:lnTo>
                      <a:pt x="6" y="10"/>
                    </a:lnTo>
                    <a:lnTo>
                      <a:pt x="9" y="7"/>
                    </a:lnTo>
                    <a:lnTo>
                      <a:pt x="12" y="5"/>
                    </a:lnTo>
                    <a:lnTo>
                      <a:pt x="15" y="3"/>
                    </a:lnTo>
                    <a:lnTo>
                      <a:pt x="19" y="2"/>
                    </a:lnTo>
                    <a:lnTo>
                      <a:pt x="23" y="0"/>
                    </a:lnTo>
                    <a:lnTo>
                      <a:pt x="27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64818D"/>
              </a:solidFill>
              <a:ln w="9544" cap="flat" cmpd="sng" algn="ctr">
                <a:solidFill>
                  <a:srgbClr val="64818D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</a:endParaRPr>
              </a:p>
            </p:txBody>
          </p:sp>
          <p:sp>
            <p:nvSpPr>
              <p:cNvPr id="33831" name="자유형 33830"/>
              <p:cNvSpPr/>
              <p:nvPr/>
            </p:nvSpPr>
            <p:spPr>
              <a:xfrm>
                <a:off x="4477514" y="2064969"/>
                <a:ext cx="552370" cy="434874"/>
              </a:xfrm>
              <a:custGeom>
                <a:avLst/>
                <a:gdLst>
                  <a:gd name="T0" fmla="*/ 0 w 348"/>
                  <a:gd name="T1" fmla="*/ 0 h 274"/>
                  <a:gd name="T2" fmla="*/ 348 w 348"/>
                  <a:gd name="T3" fmla="*/ 274 h 274"/>
                </a:gdLst>
                <a:ahLst/>
                <a:cxnLst/>
                <a:rect l="T0" t="T1" r="T2" b="T3"/>
                <a:pathLst>
                  <a:path w="348" h="274">
                    <a:moveTo>
                      <a:pt x="155" y="70"/>
                    </a:moveTo>
                    <a:lnTo>
                      <a:pt x="154" y="90"/>
                    </a:lnTo>
                    <a:lnTo>
                      <a:pt x="149" y="91"/>
                    </a:lnTo>
                    <a:lnTo>
                      <a:pt x="145" y="92"/>
                    </a:lnTo>
                    <a:lnTo>
                      <a:pt x="140" y="94"/>
                    </a:lnTo>
                    <a:lnTo>
                      <a:pt x="122" y="81"/>
                    </a:lnTo>
                    <a:lnTo>
                      <a:pt x="96" y="102"/>
                    </a:lnTo>
                    <a:lnTo>
                      <a:pt x="112" y="116"/>
                    </a:lnTo>
                    <a:lnTo>
                      <a:pt x="110" y="120"/>
                    </a:lnTo>
                    <a:lnTo>
                      <a:pt x="108" y="123"/>
                    </a:lnTo>
                    <a:lnTo>
                      <a:pt x="107" y="127"/>
                    </a:lnTo>
                    <a:lnTo>
                      <a:pt x="82" y="128"/>
                    </a:lnTo>
                    <a:lnTo>
                      <a:pt x="82" y="157"/>
                    </a:lnTo>
                    <a:lnTo>
                      <a:pt x="107" y="158"/>
                    </a:lnTo>
                    <a:lnTo>
                      <a:pt x="108" y="162"/>
                    </a:lnTo>
                    <a:lnTo>
                      <a:pt x="110" y="165"/>
                    </a:lnTo>
                    <a:lnTo>
                      <a:pt x="112" y="169"/>
                    </a:lnTo>
                    <a:lnTo>
                      <a:pt x="96" y="183"/>
                    </a:lnTo>
                    <a:lnTo>
                      <a:pt x="122" y="204"/>
                    </a:lnTo>
                    <a:lnTo>
                      <a:pt x="140" y="191"/>
                    </a:lnTo>
                    <a:lnTo>
                      <a:pt x="145" y="192"/>
                    </a:lnTo>
                    <a:lnTo>
                      <a:pt x="149" y="194"/>
                    </a:lnTo>
                    <a:lnTo>
                      <a:pt x="154" y="195"/>
                    </a:lnTo>
                    <a:lnTo>
                      <a:pt x="155" y="215"/>
                    </a:lnTo>
                    <a:lnTo>
                      <a:pt x="192" y="215"/>
                    </a:lnTo>
                    <a:lnTo>
                      <a:pt x="193" y="195"/>
                    </a:lnTo>
                    <a:lnTo>
                      <a:pt x="198" y="194"/>
                    </a:lnTo>
                    <a:lnTo>
                      <a:pt x="202" y="192"/>
                    </a:lnTo>
                    <a:lnTo>
                      <a:pt x="207" y="191"/>
                    </a:lnTo>
                    <a:lnTo>
                      <a:pt x="225" y="204"/>
                    </a:lnTo>
                    <a:lnTo>
                      <a:pt x="251" y="183"/>
                    </a:lnTo>
                    <a:lnTo>
                      <a:pt x="235" y="169"/>
                    </a:lnTo>
                    <a:lnTo>
                      <a:pt x="237" y="165"/>
                    </a:lnTo>
                    <a:lnTo>
                      <a:pt x="239" y="162"/>
                    </a:lnTo>
                    <a:lnTo>
                      <a:pt x="240" y="158"/>
                    </a:lnTo>
                    <a:lnTo>
                      <a:pt x="265" y="157"/>
                    </a:lnTo>
                    <a:lnTo>
                      <a:pt x="265" y="128"/>
                    </a:lnTo>
                    <a:lnTo>
                      <a:pt x="240" y="127"/>
                    </a:lnTo>
                    <a:lnTo>
                      <a:pt x="239" y="123"/>
                    </a:lnTo>
                    <a:lnTo>
                      <a:pt x="237" y="120"/>
                    </a:lnTo>
                    <a:lnTo>
                      <a:pt x="235" y="116"/>
                    </a:lnTo>
                    <a:lnTo>
                      <a:pt x="251" y="102"/>
                    </a:lnTo>
                    <a:lnTo>
                      <a:pt x="225" y="81"/>
                    </a:lnTo>
                    <a:lnTo>
                      <a:pt x="207" y="94"/>
                    </a:lnTo>
                    <a:lnTo>
                      <a:pt x="202" y="92"/>
                    </a:lnTo>
                    <a:lnTo>
                      <a:pt x="198" y="91"/>
                    </a:lnTo>
                    <a:lnTo>
                      <a:pt x="193" y="90"/>
                    </a:lnTo>
                    <a:lnTo>
                      <a:pt x="192" y="70"/>
                    </a:lnTo>
                    <a:lnTo>
                      <a:pt x="155" y="70"/>
                    </a:lnTo>
                    <a:close/>
                    <a:moveTo>
                      <a:pt x="173" y="0"/>
                    </a:moveTo>
                    <a:lnTo>
                      <a:pt x="184" y="0"/>
                    </a:lnTo>
                    <a:lnTo>
                      <a:pt x="195" y="0"/>
                    </a:lnTo>
                    <a:lnTo>
                      <a:pt x="205" y="2"/>
                    </a:lnTo>
                    <a:lnTo>
                      <a:pt x="215" y="3"/>
                    </a:lnTo>
                    <a:lnTo>
                      <a:pt x="225" y="6"/>
                    </a:lnTo>
                    <a:lnTo>
                      <a:pt x="234" y="8"/>
                    </a:lnTo>
                    <a:lnTo>
                      <a:pt x="244" y="11"/>
                    </a:lnTo>
                    <a:lnTo>
                      <a:pt x="253" y="14"/>
                    </a:lnTo>
                    <a:lnTo>
                      <a:pt x="261" y="18"/>
                    </a:lnTo>
                    <a:lnTo>
                      <a:pt x="270" y="22"/>
                    </a:lnTo>
                    <a:lnTo>
                      <a:pt x="278" y="27"/>
                    </a:lnTo>
                    <a:lnTo>
                      <a:pt x="286" y="32"/>
                    </a:lnTo>
                    <a:lnTo>
                      <a:pt x="293" y="37"/>
                    </a:lnTo>
                    <a:lnTo>
                      <a:pt x="300" y="43"/>
                    </a:lnTo>
                    <a:lnTo>
                      <a:pt x="307" y="48"/>
                    </a:lnTo>
                    <a:lnTo>
                      <a:pt x="313" y="54"/>
                    </a:lnTo>
                    <a:lnTo>
                      <a:pt x="319" y="61"/>
                    </a:lnTo>
                    <a:lnTo>
                      <a:pt x="324" y="68"/>
                    </a:lnTo>
                    <a:lnTo>
                      <a:pt x="329" y="74"/>
                    </a:lnTo>
                    <a:lnTo>
                      <a:pt x="333" y="82"/>
                    </a:lnTo>
                    <a:lnTo>
                      <a:pt x="337" y="89"/>
                    </a:lnTo>
                    <a:lnTo>
                      <a:pt x="340" y="97"/>
                    </a:lnTo>
                    <a:lnTo>
                      <a:pt x="343" y="104"/>
                    </a:lnTo>
                    <a:lnTo>
                      <a:pt x="345" y="112"/>
                    </a:lnTo>
                    <a:lnTo>
                      <a:pt x="346" y="120"/>
                    </a:lnTo>
                    <a:lnTo>
                      <a:pt x="347" y="128"/>
                    </a:lnTo>
                    <a:lnTo>
                      <a:pt x="348" y="137"/>
                    </a:lnTo>
                    <a:lnTo>
                      <a:pt x="347" y="145"/>
                    </a:lnTo>
                    <a:lnTo>
                      <a:pt x="346" y="153"/>
                    </a:lnTo>
                    <a:lnTo>
                      <a:pt x="345" y="162"/>
                    </a:lnTo>
                    <a:lnTo>
                      <a:pt x="343" y="169"/>
                    </a:lnTo>
                    <a:lnTo>
                      <a:pt x="340" y="177"/>
                    </a:lnTo>
                    <a:lnTo>
                      <a:pt x="337" y="185"/>
                    </a:lnTo>
                    <a:lnTo>
                      <a:pt x="333" y="192"/>
                    </a:lnTo>
                    <a:lnTo>
                      <a:pt x="329" y="199"/>
                    </a:lnTo>
                    <a:lnTo>
                      <a:pt x="324" y="206"/>
                    </a:lnTo>
                    <a:lnTo>
                      <a:pt x="319" y="213"/>
                    </a:lnTo>
                    <a:lnTo>
                      <a:pt x="313" y="219"/>
                    </a:lnTo>
                    <a:lnTo>
                      <a:pt x="307" y="225"/>
                    </a:lnTo>
                    <a:lnTo>
                      <a:pt x="300" y="231"/>
                    </a:lnTo>
                    <a:lnTo>
                      <a:pt x="293" y="237"/>
                    </a:lnTo>
                    <a:lnTo>
                      <a:pt x="286" y="242"/>
                    </a:lnTo>
                    <a:lnTo>
                      <a:pt x="278" y="247"/>
                    </a:lnTo>
                    <a:lnTo>
                      <a:pt x="270" y="251"/>
                    </a:lnTo>
                    <a:lnTo>
                      <a:pt x="261" y="256"/>
                    </a:lnTo>
                    <a:lnTo>
                      <a:pt x="253" y="259"/>
                    </a:lnTo>
                    <a:lnTo>
                      <a:pt x="244" y="263"/>
                    </a:lnTo>
                    <a:lnTo>
                      <a:pt x="234" y="266"/>
                    </a:lnTo>
                    <a:lnTo>
                      <a:pt x="225" y="268"/>
                    </a:lnTo>
                    <a:lnTo>
                      <a:pt x="215" y="270"/>
                    </a:lnTo>
                    <a:lnTo>
                      <a:pt x="205" y="272"/>
                    </a:lnTo>
                    <a:lnTo>
                      <a:pt x="195" y="273"/>
                    </a:lnTo>
                    <a:lnTo>
                      <a:pt x="184" y="274"/>
                    </a:lnTo>
                    <a:lnTo>
                      <a:pt x="173" y="274"/>
                    </a:lnTo>
                    <a:lnTo>
                      <a:pt x="163" y="274"/>
                    </a:lnTo>
                    <a:lnTo>
                      <a:pt x="153" y="273"/>
                    </a:lnTo>
                    <a:lnTo>
                      <a:pt x="142" y="272"/>
                    </a:lnTo>
                    <a:lnTo>
                      <a:pt x="132" y="270"/>
                    </a:lnTo>
                    <a:lnTo>
                      <a:pt x="122" y="268"/>
                    </a:lnTo>
                    <a:lnTo>
                      <a:pt x="113" y="266"/>
                    </a:lnTo>
                    <a:lnTo>
                      <a:pt x="104" y="263"/>
                    </a:lnTo>
                    <a:lnTo>
                      <a:pt x="94" y="259"/>
                    </a:lnTo>
                    <a:lnTo>
                      <a:pt x="86" y="256"/>
                    </a:lnTo>
                    <a:lnTo>
                      <a:pt x="77" y="251"/>
                    </a:lnTo>
                    <a:lnTo>
                      <a:pt x="69" y="247"/>
                    </a:lnTo>
                    <a:lnTo>
                      <a:pt x="61" y="242"/>
                    </a:lnTo>
                    <a:lnTo>
                      <a:pt x="54" y="237"/>
                    </a:lnTo>
                    <a:lnTo>
                      <a:pt x="47" y="231"/>
                    </a:lnTo>
                    <a:lnTo>
                      <a:pt x="40" y="225"/>
                    </a:lnTo>
                    <a:lnTo>
                      <a:pt x="34" y="219"/>
                    </a:lnTo>
                    <a:lnTo>
                      <a:pt x="29" y="213"/>
                    </a:lnTo>
                    <a:lnTo>
                      <a:pt x="23" y="206"/>
                    </a:lnTo>
                    <a:lnTo>
                      <a:pt x="18" y="199"/>
                    </a:lnTo>
                    <a:lnTo>
                      <a:pt x="14" y="192"/>
                    </a:lnTo>
                    <a:lnTo>
                      <a:pt x="10" y="185"/>
                    </a:lnTo>
                    <a:lnTo>
                      <a:pt x="7" y="177"/>
                    </a:lnTo>
                    <a:lnTo>
                      <a:pt x="4" y="169"/>
                    </a:lnTo>
                    <a:lnTo>
                      <a:pt x="2" y="162"/>
                    </a:lnTo>
                    <a:lnTo>
                      <a:pt x="1" y="153"/>
                    </a:lnTo>
                    <a:lnTo>
                      <a:pt x="0" y="145"/>
                    </a:lnTo>
                    <a:lnTo>
                      <a:pt x="0" y="137"/>
                    </a:lnTo>
                    <a:lnTo>
                      <a:pt x="0" y="128"/>
                    </a:lnTo>
                    <a:lnTo>
                      <a:pt x="1" y="120"/>
                    </a:lnTo>
                    <a:lnTo>
                      <a:pt x="2" y="112"/>
                    </a:lnTo>
                    <a:lnTo>
                      <a:pt x="4" y="104"/>
                    </a:lnTo>
                    <a:lnTo>
                      <a:pt x="7" y="97"/>
                    </a:lnTo>
                    <a:lnTo>
                      <a:pt x="10" y="89"/>
                    </a:lnTo>
                    <a:lnTo>
                      <a:pt x="14" y="82"/>
                    </a:lnTo>
                    <a:lnTo>
                      <a:pt x="18" y="74"/>
                    </a:lnTo>
                    <a:lnTo>
                      <a:pt x="23" y="68"/>
                    </a:lnTo>
                    <a:lnTo>
                      <a:pt x="29" y="61"/>
                    </a:lnTo>
                    <a:lnTo>
                      <a:pt x="34" y="54"/>
                    </a:lnTo>
                    <a:lnTo>
                      <a:pt x="40" y="48"/>
                    </a:lnTo>
                    <a:lnTo>
                      <a:pt x="47" y="43"/>
                    </a:lnTo>
                    <a:lnTo>
                      <a:pt x="54" y="37"/>
                    </a:lnTo>
                    <a:lnTo>
                      <a:pt x="61" y="32"/>
                    </a:lnTo>
                    <a:lnTo>
                      <a:pt x="69" y="27"/>
                    </a:lnTo>
                    <a:lnTo>
                      <a:pt x="77" y="22"/>
                    </a:lnTo>
                    <a:lnTo>
                      <a:pt x="86" y="18"/>
                    </a:lnTo>
                    <a:lnTo>
                      <a:pt x="94" y="14"/>
                    </a:lnTo>
                    <a:lnTo>
                      <a:pt x="104" y="11"/>
                    </a:lnTo>
                    <a:lnTo>
                      <a:pt x="113" y="8"/>
                    </a:lnTo>
                    <a:lnTo>
                      <a:pt x="122" y="6"/>
                    </a:lnTo>
                    <a:lnTo>
                      <a:pt x="132" y="3"/>
                    </a:lnTo>
                    <a:lnTo>
                      <a:pt x="142" y="2"/>
                    </a:lnTo>
                    <a:lnTo>
                      <a:pt x="153" y="0"/>
                    </a:lnTo>
                    <a:lnTo>
                      <a:pt x="163" y="0"/>
                    </a:lnTo>
                    <a:lnTo>
                      <a:pt x="173" y="0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64818D"/>
              </a:solidFill>
              <a:ln w="9544" cap="flat" cmpd="sng" algn="ctr">
                <a:solidFill>
                  <a:srgbClr val="64818D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</a:endParaRPr>
              </a:p>
            </p:txBody>
          </p:sp>
        </p:grpSp>
        <p:grpSp>
          <p:nvGrpSpPr>
            <p:cNvPr id="33832" name="Group 1"/>
            <p:cNvGrpSpPr/>
            <p:nvPr/>
          </p:nvGrpSpPr>
          <p:grpSpPr>
            <a:xfrm>
              <a:off x="7101160" y="2064969"/>
              <a:ext cx="552370" cy="434874"/>
              <a:chOff x="7101160" y="2064969"/>
              <a:chExt cx="552370" cy="434874"/>
            </a:xfrm>
          </p:grpSpPr>
          <p:sp>
            <p:nvSpPr>
              <p:cNvPr id="33833" name="자유형 33832"/>
              <p:cNvSpPr/>
              <p:nvPr/>
            </p:nvSpPr>
            <p:spPr>
              <a:xfrm>
                <a:off x="7324989" y="2249055"/>
                <a:ext cx="101587" cy="82554"/>
              </a:xfrm>
              <a:custGeom>
                <a:avLst/>
                <a:gdLst>
                  <a:gd name="T0" fmla="*/ 0 w 64"/>
                  <a:gd name="T1" fmla="*/ 0 h 51"/>
                  <a:gd name="T2" fmla="*/ 64 w 64"/>
                  <a:gd name="T3" fmla="*/ 51 h 51"/>
                </a:gdLst>
                <a:ahLst/>
                <a:cxnLst/>
                <a:rect l="T0" t="T1" r="T2" b="T3"/>
                <a:pathLst>
                  <a:path w="64" h="51">
                    <a:moveTo>
                      <a:pt x="31" y="0"/>
                    </a:moveTo>
                    <a:lnTo>
                      <a:pt x="36" y="0"/>
                    </a:lnTo>
                    <a:lnTo>
                      <a:pt x="40" y="0"/>
                    </a:lnTo>
                    <a:lnTo>
                      <a:pt x="44" y="2"/>
                    </a:lnTo>
                    <a:lnTo>
                      <a:pt x="48" y="3"/>
                    </a:lnTo>
                    <a:lnTo>
                      <a:pt x="51" y="5"/>
                    </a:lnTo>
                    <a:lnTo>
                      <a:pt x="54" y="7"/>
                    </a:lnTo>
                    <a:lnTo>
                      <a:pt x="57" y="10"/>
                    </a:lnTo>
                    <a:lnTo>
                      <a:pt x="59" y="12"/>
                    </a:lnTo>
                    <a:lnTo>
                      <a:pt x="61" y="15"/>
                    </a:lnTo>
                    <a:lnTo>
                      <a:pt x="63" y="18"/>
                    </a:lnTo>
                    <a:lnTo>
                      <a:pt x="63" y="22"/>
                    </a:lnTo>
                    <a:lnTo>
                      <a:pt x="64" y="25"/>
                    </a:lnTo>
                    <a:lnTo>
                      <a:pt x="63" y="29"/>
                    </a:lnTo>
                    <a:lnTo>
                      <a:pt x="63" y="32"/>
                    </a:lnTo>
                    <a:lnTo>
                      <a:pt x="61" y="35"/>
                    </a:lnTo>
                    <a:lnTo>
                      <a:pt x="59" y="38"/>
                    </a:lnTo>
                    <a:lnTo>
                      <a:pt x="57" y="41"/>
                    </a:lnTo>
                    <a:lnTo>
                      <a:pt x="54" y="44"/>
                    </a:lnTo>
                    <a:lnTo>
                      <a:pt x="51" y="46"/>
                    </a:lnTo>
                    <a:lnTo>
                      <a:pt x="48" y="48"/>
                    </a:lnTo>
                    <a:lnTo>
                      <a:pt x="44" y="49"/>
                    </a:lnTo>
                    <a:lnTo>
                      <a:pt x="40" y="50"/>
                    </a:lnTo>
                    <a:lnTo>
                      <a:pt x="36" y="51"/>
                    </a:lnTo>
                    <a:lnTo>
                      <a:pt x="31" y="51"/>
                    </a:lnTo>
                    <a:lnTo>
                      <a:pt x="27" y="51"/>
                    </a:lnTo>
                    <a:lnTo>
                      <a:pt x="23" y="50"/>
                    </a:lnTo>
                    <a:lnTo>
                      <a:pt x="19" y="49"/>
                    </a:lnTo>
                    <a:lnTo>
                      <a:pt x="15" y="48"/>
                    </a:lnTo>
                    <a:lnTo>
                      <a:pt x="12" y="46"/>
                    </a:lnTo>
                    <a:lnTo>
                      <a:pt x="9" y="44"/>
                    </a:lnTo>
                    <a:lnTo>
                      <a:pt x="6" y="41"/>
                    </a:lnTo>
                    <a:lnTo>
                      <a:pt x="4" y="38"/>
                    </a:lnTo>
                    <a:lnTo>
                      <a:pt x="2" y="35"/>
                    </a:lnTo>
                    <a:lnTo>
                      <a:pt x="1" y="32"/>
                    </a:lnTo>
                    <a:lnTo>
                      <a:pt x="0" y="29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1" y="18"/>
                    </a:lnTo>
                    <a:lnTo>
                      <a:pt x="2" y="15"/>
                    </a:lnTo>
                    <a:lnTo>
                      <a:pt x="4" y="12"/>
                    </a:lnTo>
                    <a:lnTo>
                      <a:pt x="6" y="10"/>
                    </a:lnTo>
                    <a:lnTo>
                      <a:pt x="9" y="7"/>
                    </a:lnTo>
                    <a:lnTo>
                      <a:pt x="12" y="5"/>
                    </a:lnTo>
                    <a:lnTo>
                      <a:pt x="15" y="3"/>
                    </a:lnTo>
                    <a:lnTo>
                      <a:pt x="19" y="2"/>
                    </a:lnTo>
                    <a:lnTo>
                      <a:pt x="23" y="0"/>
                    </a:lnTo>
                    <a:lnTo>
                      <a:pt x="27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64818D"/>
              </a:solidFill>
              <a:ln w="9544" cap="flat" cmpd="sng" algn="ctr">
                <a:solidFill>
                  <a:srgbClr val="64818D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</a:endParaRPr>
              </a:p>
            </p:txBody>
          </p:sp>
          <p:sp>
            <p:nvSpPr>
              <p:cNvPr id="33834" name="자유형 33833"/>
              <p:cNvSpPr/>
              <p:nvPr/>
            </p:nvSpPr>
            <p:spPr>
              <a:xfrm>
                <a:off x="7101160" y="2064969"/>
                <a:ext cx="552370" cy="434874"/>
              </a:xfrm>
              <a:custGeom>
                <a:avLst/>
                <a:gdLst>
                  <a:gd name="T0" fmla="*/ 0 w 348"/>
                  <a:gd name="T1" fmla="*/ 0 h 274"/>
                  <a:gd name="T2" fmla="*/ 348 w 348"/>
                  <a:gd name="T3" fmla="*/ 274 h 274"/>
                </a:gdLst>
                <a:ahLst/>
                <a:cxnLst/>
                <a:rect l="T0" t="T1" r="T2" b="T3"/>
                <a:pathLst>
                  <a:path w="348" h="274">
                    <a:moveTo>
                      <a:pt x="155" y="70"/>
                    </a:moveTo>
                    <a:lnTo>
                      <a:pt x="154" y="90"/>
                    </a:lnTo>
                    <a:lnTo>
                      <a:pt x="149" y="91"/>
                    </a:lnTo>
                    <a:lnTo>
                      <a:pt x="145" y="92"/>
                    </a:lnTo>
                    <a:lnTo>
                      <a:pt x="140" y="94"/>
                    </a:lnTo>
                    <a:lnTo>
                      <a:pt x="122" y="81"/>
                    </a:lnTo>
                    <a:lnTo>
                      <a:pt x="96" y="102"/>
                    </a:lnTo>
                    <a:lnTo>
                      <a:pt x="112" y="116"/>
                    </a:lnTo>
                    <a:lnTo>
                      <a:pt x="110" y="120"/>
                    </a:lnTo>
                    <a:lnTo>
                      <a:pt x="108" y="123"/>
                    </a:lnTo>
                    <a:lnTo>
                      <a:pt x="107" y="127"/>
                    </a:lnTo>
                    <a:lnTo>
                      <a:pt x="82" y="128"/>
                    </a:lnTo>
                    <a:lnTo>
                      <a:pt x="82" y="157"/>
                    </a:lnTo>
                    <a:lnTo>
                      <a:pt x="107" y="158"/>
                    </a:lnTo>
                    <a:lnTo>
                      <a:pt x="108" y="162"/>
                    </a:lnTo>
                    <a:lnTo>
                      <a:pt x="110" y="165"/>
                    </a:lnTo>
                    <a:lnTo>
                      <a:pt x="112" y="169"/>
                    </a:lnTo>
                    <a:lnTo>
                      <a:pt x="96" y="183"/>
                    </a:lnTo>
                    <a:lnTo>
                      <a:pt x="122" y="204"/>
                    </a:lnTo>
                    <a:lnTo>
                      <a:pt x="140" y="191"/>
                    </a:lnTo>
                    <a:lnTo>
                      <a:pt x="145" y="192"/>
                    </a:lnTo>
                    <a:lnTo>
                      <a:pt x="149" y="194"/>
                    </a:lnTo>
                    <a:lnTo>
                      <a:pt x="154" y="195"/>
                    </a:lnTo>
                    <a:lnTo>
                      <a:pt x="155" y="215"/>
                    </a:lnTo>
                    <a:lnTo>
                      <a:pt x="192" y="215"/>
                    </a:lnTo>
                    <a:lnTo>
                      <a:pt x="193" y="195"/>
                    </a:lnTo>
                    <a:lnTo>
                      <a:pt x="198" y="194"/>
                    </a:lnTo>
                    <a:lnTo>
                      <a:pt x="202" y="192"/>
                    </a:lnTo>
                    <a:lnTo>
                      <a:pt x="207" y="191"/>
                    </a:lnTo>
                    <a:lnTo>
                      <a:pt x="225" y="204"/>
                    </a:lnTo>
                    <a:lnTo>
                      <a:pt x="251" y="183"/>
                    </a:lnTo>
                    <a:lnTo>
                      <a:pt x="235" y="169"/>
                    </a:lnTo>
                    <a:lnTo>
                      <a:pt x="237" y="165"/>
                    </a:lnTo>
                    <a:lnTo>
                      <a:pt x="239" y="162"/>
                    </a:lnTo>
                    <a:lnTo>
                      <a:pt x="240" y="158"/>
                    </a:lnTo>
                    <a:lnTo>
                      <a:pt x="265" y="157"/>
                    </a:lnTo>
                    <a:lnTo>
                      <a:pt x="265" y="128"/>
                    </a:lnTo>
                    <a:lnTo>
                      <a:pt x="240" y="127"/>
                    </a:lnTo>
                    <a:lnTo>
                      <a:pt x="239" y="123"/>
                    </a:lnTo>
                    <a:lnTo>
                      <a:pt x="237" y="120"/>
                    </a:lnTo>
                    <a:lnTo>
                      <a:pt x="235" y="116"/>
                    </a:lnTo>
                    <a:lnTo>
                      <a:pt x="251" y="102"/>
                    </a:lnTo>
                    <a:lnTo>
                      <a:pt x="225" y="81"/>
                    </a:lnTo>
                    <a:lnTo>
                      <a:pt x="207" y="94"/>
                    </a:lnTo>
                    <a:lnTo>
                      <a:pt x="202" y="92"/>
                    </a:lnTo>
                    <a:lnTo>
                      <a:pt x="198" y="91"/>
                    </a:lnTo>
                    <a:lnTo>
                      <a:pt x="193" y="90"/>
                    </a:lnTo>
                    <a:lnTo>
                      <a:pt x="192" y="70"/>
                    </a:lnTo>
                    <a:lnTo>
                      <a:pt x="155" y="70"/>
                    </a:lnTo>
                    <a:close/>
                    <a:moveTo>
                      <a:pt x="173" y="0"/>
                    </a:moveTo>
                    <a:lnTo>
                      <a:pt x="184" y="0"/>
                    </a:lnTo>
                    <a:lnTo>
                      <a:pt x="195" y="0"/>
                    </a:lnTo>
                    <a:lnTo>
                      <a:pt x="205" y="2"/>
                    </a:lnTo>
                    <a:lnTo>
                      <a:pt x="215" y="3"/>
                    </a:lnTo>
                    <a:lnTo>
                      <a:pt x="225" y="6"/>
                    </a:lnTo>
                    <a:lnTo>
                      <a:pt x="234" y="8"/>
                    </a:lnTo>
                    <a:lnTo>
                      <a:pt x="244" y="11"/>
                    </a:lnTo>
                    <a:lnTo>
                      <a:pt x="253" y="14"/>
                    </a:lnTo>
                    <a:lnTo>
                      <a:pt x="261" y="18"/>
                    </a:lnTo>
                    <a:lnTo>
                      <a:pt x="270" y="22"/>
                    </a:lnTo>
                    <a:lnTo>
                      <a:pt x="278" y="27"/>
                    </a:lnTo>
                    <a:lnTo>
                      <a:pt x="286" y="32"/>
                    </a:lnTo>
                    <a:lnTo>
                      <a:pt x="293" y="37"/>
                    </a:lnTo>
                    <a:lnTo>
                      <a:pt x="300" y="43"/>
                    </a:lnTo>
                    <a:lnTo>
                      <a:pt x="307" y="48"/>
                    </a:lnTo>
                    <a:lnTo>
                      <a:pt x="313" y="54"/>
                    </a:lnTo>
                    <a:lnTo>
                      <a:pt x="319" y="61"/>
                    </a:lnTo>
                    <a:lnTo>
                      <a:pt x="324" y="68"/>
                    </a:lnTo>
                    <a:lnTo>
                      <a:pt x="329" y="74"/>
                    </a:lnTo>
                    <a:lnTo>
                      <a:pt x="333" y="82"/>
                    </a:lnTo>
                    <a:lnTo>
                      <a:pt x="337" y="89"/>
                    </a:lnTo>
                    <a:lnTo>
                      <a:pt x="340" y="97"/>
                    </a:lnTo>
                    <a:lnTo>
                      <a:pt x="343" y="104"/>
                    </a:lnTo>
                    <a:lnTo>
                      <a:pt x="345" y="112"/>
                    </a:lnTo>
                    <a:lnTo>
                      <a:pt x="346" y="120"/>
                    </a:lnTo>
                    <a:lnTo>
                      <a:pt x="347" y="128"/>
                    </a:lnTo>
                    <a:lnTo>
                      <a:pt x="348" y="137"/>
                    </a:lnTo>
                    <a:lnTo>
                      <a:pt x="347" y="145"/>
                    </a:lnTo>
                    <a:lnTo>
                      <a:pt x="346" y="153"/>
                    </a:lnTo>
                    <a:lnTo>
                      <a:pt x="345" y="162"/>
                    </a:lnTo>
                    <a:lnTo>
                      <a:pt x="343" y="169"/>
                    </a:lnTo>
                    <a:lnTo>
                      <a:pt x="340" y="177"/>
                    </a:lnTo>
                    <a:lnTo>
                      <a:pt x="337" y="185"/>
                    </a:lnTo>
                    <a:lnTo>
                      <a:pt x="333" y="192"/>
                    </a:lnTo>
                    <a:lnTo>
                      <a:pt x="329" y="199"/>
                    </a:lnTo>
                    <a:lnTo>
                      <a:pt x="324" y="206"/>
                    </a:lnTo>
                    <a:lnTo>
                      <a:pt x="319" y="213"/>
                    </a:lnTo>
                    <a:lnTo>
                      <a:pt x="313" y="219"/>
                    </a:lnTo>
                    <a:lnTo>
                      <a:pt x="307" y="225"/>
                    </a:lnTo>
                    <a:lnTo>
                      <a:pt x="300" y="231"/>
                    </a:lnTo>
                    <a:lnTo>
                      <a:pt x="293" y="237"/>
                    </a:lnTo>
                    <a:lnTo>
                      <a:pt x="286" y="242"/>
                    </a:lnTo>
                    <a:lnTo>
                      <a:pt x="278" y="247"/>
                    </a:lnTo>
                    <a:lnTo>
                      <a:pt x="270" y="251"/>
                    </a:lnTo>
                    <a:lnTo>
                      <a:pt x="261" y="256"/>
                    </a:lnTo>
                    <a:lnTo>
                      <a:pt x="253" y="259"/>
                    </a:lnTo>
                    <a:lnTo>
                      <a:pt x="244" y="263"/>
                    </a:lnTo>
                    <a:lnTo>
                      <a:pt x="234" y="266"/>
                    </a:lnTo>
                    <a:lnTo>
                      <a:pt x="225" y="268"/>
                    </a:lnTo>
                    <a:lnTo>
                      <a:pt x="215" y="270"/>
                    </a:lnTo>
                    <a:lnTo>
                      <a:pt x="205" y="272"/>
                    </a:lnTo>
                    <a:lnTo>
                      <a:pt x="195" y="273"/>
                    </a:lnTo>
                    <a:lnTo>
                      <a:pt x="184" y="274"/>
                    </a:lnTo>
                    <a:lnTo>
                      <a:pt x="173" y="274"/>
                    </a:lnTo>
                    <a:lnTo>
                      <a:pt x="163" y="274"/>
                    </a:lnTo>
                    <a:lnTo>
                      <a:pt x="153" y="273"/>
                    </a:lnTo>
                    <a:lnTo>
                      <a:pt x="142" y="272"/>
                    </a:lnTo>
                    <a:lnTo>
                      <a:pt x="132" y="270"/>
                    </a:lnTo>
                    <a:lnTo>
                      <a:pt x="122" y="268"/>
                    </a:lnTo>
                    <a:lnTo>
                      <a:pt x="113" y="266"/>
                    </a:lnTo>
                    <a:lnTo>
                      <a:pt x="104" y="263"/>
                    </a:lnTo>
                    <a:lnTo>
                      <a:pt x="94" y="259"/>
                    </a:lnTo>
                    <a:lnTo>
                      <a:pt x="86" y="256"/>
                    </a:lnTo>
                    <a:lnTo>
                      <a:pt x="77" y="251"/>
                    </a:lnTo>
                    <a:lnTo>
                      <a:pt x="69" y="247"/>
                    </a:lnTo>
                    <a:lnTo>
                      <a:pt x="61" y="242"/>
                    </a:lnTo>
                    <a:lnTo>
                      <a:pt x="54" y="237"/>
                    </a:lnTo>
                    <a:lnTo>
                      <a:pt x="47" y="231"/>
                    </a:lnTo>
                    <a:lnTo>
                      <a:pt x="40" y="225"/>
                    </a:lnTo>
                    <a:lnTo>
                      <a:pt x="34" y="219"/>
                    </a:lnTo>
                    <a:lnTo>
                      <a:pt x="29" y="213"/>
                    </a:lnTo>
                    <a:lnTo>
                      <a:pt x="23" y="206"/>
                    </a:lnTo>
                    <a:lnTo>
                      <a:pt x="18" y="199"/>
                    </a:lnTo>
                    <a:lnTo>
                      <a:pt x="14" y="192"/>
                    </a:lnTo>
                    <a:lnTo>
                      <a:pt x="10" y="185"/>
                    </a:lnTo>
                    <a:lnTo>
                      <a:pt x="7" y="177"/>
                    </a:lnTo>
                    <a:lnTo>
                      <a:pt x="4" y="169"/>
                    </a:lnTo>
                    <a:lnTo>
                      <a:pt x="2" y="162"/>
                    </a:lnTo>
                    <a:lnTo>
                      <a:pt x="1" y="153"/>
                    </a:lnTo>
                    <a:lnTo>
                      <a:pt x="0" y="145"/>
                    </a:lnTo>
                    <a:lnTo>
                      <a:pt x="0" y="137"/>
                    </a:lnTo>
                    <a:lnTo>
                      <a:pt x="0" y="128"/>
                    </a:lnTo>
                    <a:lnTo>
                      <a:pt x="1" y="120"/>
                    </a:lnTo>
                    <a:lnTo>
                      <a:pt x="2" y="112"/>
                    </a:lnTo>
                    <a:lnTo>
                      <a:pt x="4" y="104"/>
                    </a:lnTo>
                    <a:lnTo>
                      <a:pt x="7" y="97"/>
                    </a:lnTo>
                    <a:lnTo>
                      <a:pt x="10" y="89"/>
                    </a:lnTo>
                    <a:lnTo>
                      <a:pt x="14" y="82"/>
                    </a:lnTo>
                    <a:lnTo>
                      <a:pt x="18" y="74"/>
                    </a:lnTo>
                    <a:lnTo>
                      <a:pt x="23" y="68"/>
                    </a:lnTo>
                    <a:lnTo>
                      <a:pt x="29" y="61"/>
                    </a:lnTo>
                    <a:lnTo>
                      <a:pt x="34" y="54"/>
                    </a:lnTo>
                    <a:lnTo>
                      <a:pt x="40" y="48"/>
                    </a:lnTo>
                    <a:lnTo>
                      <a:pt x="47" y="43"/>
                    </a:lnTo>
                    <a:lnTo>
                      <a:pt x="54" y="37"/>
                    </a:lnTo>
                    <a:lnTo>
                      <a:pt x="61" y="32"/>
                    </a:lnTo>
                    <a:lnTo>
                      <a:pt x="69" y="27"/>
                    </a:lnTo>
                    <a:lnTo>
                      <a:pt x="77" y="22"/>
                    </a:lnTo>
                    <a:lnTo>
                      <a:pt x="86" y="18"/>
                    </a:lnTo>
                    <a:lnTo>
                      <a:pt x="94" y="14"/>
                    </a:lnTo>
                    <a:lnTo>
                      <a:pt x="104" y="11"/>
                    </a:lnTo>
                    <a:lnTo>
                      <a:pt x="113" y="8"/>
                    </a:lnTo>
                    <a:lnTo>
                      <a:pt x="122" y="6"/>
                    </a:lnTo>
                    <a:lnTo>
                      <a:pt x="132" y="3"/>
                    </a:lnTo>
                    <a:lnTo>
                      <a:pt x="142" y="2"/>
                    </a:lnTo>
                    <a:lnTo>
                      <a:pt x="153" y="0"/>
                    </a:lnTo>
                    <a:lnTo>
                      <a:pt x="163" y="0"/>
                    </a:lnTo>
                    <a:lnTo>
                      <a:pt x="173" y="0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64818D"/>
              </a:solidFill>
              <a:ln w="9544" cap="flat" cmpd="sng" algn="ctr">
                <a:solidFill>
                  <a:srgbClr val="64818D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</a:endParaRPr>
              </a:p>
            </p:txBody>
          </p:sp>
        </p:grpSp>
        <p:grpSp>
          <p:nvGrpSpPr>
            <p:cNvPr id="33835" name="Group 1"/>
            <p:cNvGrpSpPr/>
            <p:nvPr/>
          </p:nvGrpSpPr>
          <p:grpSpPr>
            <a:xfrm>
              <a:off x="9734353" y="2064969"/>
              <a:ext cx="552370" cy="434874"/>
              <a:chOff x="9734353" y="2064969"/>
              <a:chExt cx="552370" cy="434874"/>
            </a:xfrm>
          </p:grpSpPr>
          <p:sp>
            <p:nvSpPr>
              <p:cNvPr id="33836" name="자유형 33835"/>
              <p:cNvSpPr/>
              <p:nvPr/>
            </p:nvSpPr>
            <p:spPr>
              <a:xfrm>
                <a:off x="9958181" y="2249055"/>
                <a:ext cx="101532" cy="82554"/>
              </a:xfrm>
              <a:custGeom>
                <a:avLst/>
                <a:gdLst>
                  <a:gd name="T0" fmla="*/ 0 w 64"/>
                  <a:gd name="T1" fmla="*/ 0 h 51"/>
                  <a:gd name="T2" fmla="*/ 64 w 64"/>
                  <a:gd name="T3" fmla="*/ 51 h 51"/>
                </a:gdLst>
                <a:ahLst/>
                <a:cxnLst/>
                <a:rect l="T0" t="T1" r="T2" b="T3"/>
                <a:pathLst>
                  <a:path w="64" h="51">
                    <a:moveTo>
                      <a:pt x="31" y="0"/>
                    </a:moveTo>
                    <a:lnTo>
                      <a:pt x="36" y="0"/>
                    </a:lnTo>
                    <a:lnTo>
                      <a:pt x="40" y="0"/>
                    </a:lnTo>
                    <a:lnTo>
                      <a:pt x="44" y="2"/>
                    </a:lnTo>
                    <a:lnTo>
                      <a:pt x="48" y="3"/>
                    </a:lnTo>
                    <a:lnTo>
                      <a:pt x="51" y="5"/>
                    </a:lnTo>
                    <a:lnTo>
                      <a:pt x="54" y="7"/>
                    </a:lnTo>
                    <a:lnTo>
                      <a:pt x="57" y="10"/>
                    </a:lnTo>
                    <a:lnTo>
                      <a:pt x="59" y="12"/>
                    </a:lnTo>
                    <a:lnTo>
                      <a:pt x="61" y="15"/>
                    </a:lnTo>
                    <a:lnTo>
                      <a:pt x="63" y="18"/>
                    </a:lnTo>
                    <a:lnTo>
                      <a:pt x="63" y="22"/>
                    </a:lnTo>
                    <a:lnTo>
                      <a:pt x="64" y="25"/>
                    </a:lnTo>
                    <a:lnTo>
                      <a:pt x="63" y="29"/>
                    </a:lnTo>
                    <a:lnTo>
                      <a:pt x="63" y="32"/>
                    </a:lnTo>
                    <a:lnTo>
                      <a:pt x="61" y="35"/>
                    </a:lnTo>
                    <a:lnTo>
                      <a:pt x="59" y="38"/>
                    </a:lnTo>
                    <a:lnTo>
                      <a:pt x="57" y="41"/>
                    </a:lnTo>
                    <a:lnTo>
                      <a:pt x="54" y="44"/>
                    </a:lnTo>
                    <a:lnTo>
                      <a:pt x="51" y="46"/>
                    </a:lnTo>
                    <a:lnTo>
                      <a:pt x="48" y="48"/>
                    </a:lnTo>
                    <a:lnTo>
                      <a:pt x="44" y="49"/>
                    </a:lnTo>
                    <a:lnTo>
                      <a:pt x="40" y="50"/>
                    </a:lnTo>
                    <a:lnTo>
                      <a:pt x="36" y="51"/>
                    </a:lnTo>
                    <a:lnTo>
                      <a:pt x="31" y="51"/>
                    </a:lnTo>
                    <a:lnTo>
                      <a:pt x="27" y="51"/>
                    </a:lnTo>
                    <a:lnTo>
                      <a:pt x="23" y="50"/>
                    </a:lnTo>
                    <a:lnTo>
                      <a:pt x="19" y="49"/>
                    </a:lnTo>
                    <a:lnTo>
                      <a:pt x="15" y="48"/>
                    </a:lnTo>
                    <a:lnTo>
                      <a:pt x="12" y="46"/>
                    </a:lnTo>
                    <a:lnTo>
                      <a:pt x="9" y="44"/>
                    </a:lnTo>
                    <a:lnTo>
                      <a:pt x="6" y="41"/>
                    </a:lnTo>
                    <a:lnTo>
                      <a:pt x="4" y="38"/>
                    </a:lnTo>
                    <a:lnTo>
                      <a:pt x="2" y="35"/>
                    </a:lnTo>
                    <a:lnTo>
                      <a:pt x="1" y="32"/>
                    </a:lnTo>
                    <a:lnTo>
                      <a:pt x="0" y="29"/>
                    </a:lnTo>
                    <a:lnTo>
                      <a:pt x="0" y="25"/>
                    </a:lnTo>
                    <a:lnTo>
                      <a:pt x="0" y="22"/>
                    </a:lnTo>
                    <a:lnTo>
                      <a:pt x="1" y="18"/>
                    </a:lnTo>
                    <a:lnTo>
                      <a:pt x="2" y="15"/>
                    </a:lnTo>
                    <a:lnTo>
                      <a:pt x="4" y="12"/>
                    </a:lnTo>
                    <a:lnTo>
                      <a:pt x="6" y="10"/>
                    </a:lnTo>
                    <a:lnTo>
                      <a:pt x="9" y="7"/>
                    </a:lnTo>
                    <a:lnTo>
                      <a:pt x="12" y="5"/>
                    </a:lnTo>
                    <a:lnTo>
                      <a:pt x="15" y="3"/>
                    </a:lnTo>
                    <a:lnTo>
                      <a:pt x="19" y="2"/>
                    </a:lnTo>
                    <a:lnTo>
                      <a:pt x="23" y="0"/>
                    </a:lnTo>
                    <a:lnTo>
                      <a:pt x="27" y="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64818D"/>
              </a:solidFill>
              <a:ln w="9544" cap="flat" cmpd="sng" algn="ctr">
                <a:solidFill>
                  <a:srgbClr val="64818D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</a:endParaRPr>
              </a:p>
            </p:txBody>
          </p:sp>
          <p:sp>
            <p:nvSpPr>
              <p:cNvPr id="33837" name="자유형 33836"/>
              <p:cNvSpPr/>
              <p:nvPr/>
            </p:nvSpPr>
            <p:spPr>
              <a:xfrm>
                <a:off x="9734353" y="2064969"/>
                <a:ext cx="552370" cy="434874"/>
              </a:xfrm>
              <a:custGeom>
                <a:avLst/>
                <a:gdLst>
                  <a:gd name="T0" fmla="*/ 0 w 348"/>
                  <a:gd name="T1" fmla="*/ 0 h 274"/>
                  <a:gd name="T2" fmla="*/ 348 w 348"/>
                  <a:gd name="T3" fmla="*/ 274 h 274"/>
                </a:gdLst>
                <a:ahLst/>
                <a:cxnLst/>
                <a:rect l="T0" t="T1" r="T2" b="T3"/>
                <a:pathLst>
                  <a:path w="348" h="274">
                    <a:moveTo>
                      <a:pt x="155" y="70"/>
                    </a:moveTo>
                    <a:lnTo>
                      <a:pt x="154" y="90"/>
                    </a:lnTo>
                    <a:lnTo>
                      <a:pt x="149" y="91"/>
                    </a:lnTo>
                    <a:lnTo>
                      <a:pt x="145" y="92"/>
                    </a:lnTo>
                    <a:lnTo>
                      <a:pt x="140" y="94"/>
                    </a:lnTo>
                    <a:lnTo>
                      <a:pt x="122" y="81"/>
                    </a:lnTo>
                    <a:lnTo>
                      <a:pt x="96" y="102"/>
                    </a:lnTo>
                    <a:lnTo>
                      <a:pt x="112" y="116"/>
                    </a:lnTo>
                    <a:lnTo>
                      <a:pt x="110" y="120"/>
                    </a:lnTo>
                    <a:lnTo>
                      <a:pt x="108" y="123"/>
                    </a:lnTo>
                    <a:lnTo>
                      <a:pt x="107" y="127"/>
                    </a:lnTo>
                    <a:lnTo>
                      <a:pt x="82" y="128"/>
                    </a:lnTo>
                    <a:lnTo>
                      <a:pt x="82" y="157"/>
                    </a:lnTo>
                    <a:lnTo>
                      <a:pt x="107" y="158"/>
                    </a:lnTo>
                    <a:lnTo>
                      <a:pt x="108" y="162"/>
                    </a:lnTo>
                    <a:lnTo>
                      <a:pt x="110" y="165"/>
                    </a:lnTo>
                    <a:lnTo>
                      <a:pt x="112" y="169"/>
                    </a:lnTo>
                    <a:lnTo>
                      <a:pt x="96" y="183"/>
                    </a:lnTo>
                    <a:lnTo>
                      <a:pt x="122" y="204"/>
                    </a:lnTo>
                    <a:lnTo>
                      <a:pt x="140" y="191"/>
                    </a:lnTo>
                    <a:lnTo>
                      <a:pt x="145" y="192"/>
                    </a:lnTo>
                    <a:lnTo>
                      <a:pt x="149" y="194"/>
                    </a:lnTo>
                    <a:lnTo>
                      <a:pt x="154" y="195"/>
                    </a:lnTo>
                    <a:lnTo>
                      <a:pt x="155" y="215"/>
                    </a:lnTo>
                    <a:lnTo>
                      <a:pt x="192" y="215"/>
                    </a:lnTo>
                    <a:lnTo>
                      <a:pt x="193" y="195"/>
                    </a:lnTo>
                    <a:lnTo>
                      <a:pt x="198" y="194"/>
                    </a:lnTo>
                    <a:lnTo>
                      <a:pt x="202" y="192"/>
                    </a:lnTo>
                    <a:lnTo>
                      <a:pt x="207" y="191"/>
                    </a:lnTo>
                    <a:lnTo>
                      <a:pt x="225" y="204"/>
                    </a:lnTo>
                    <a:lnTo>
                      <a:pt x="251" y="183"/>
                    </a:lnTo>
                    <a:lnTo>
                      <a:pt x="235" y="169"/>
                    </a:lnTo>
                    <a:lnTo>
                      <a:pt x="237" y="165"/>
                    </a:lnTo>
                    <a:lnTo>
                      <a:pt x="239" y="162"/>
                    </a:lnTo>
                    <a:lnTo>
                      <a:pt x="240" y="158"/>
                    </a:lnTo>
                    <a:lnTo>
                      <a:pt x="265" y="157"/>
                    </a:lnTo>
                    <a:lnTo>
                      <a:pt x="265" y="128"/>
                    </a:lnTo>
                    <a:lnTo>
                      <a:pt x="240" y="127"/>
                    </a:lnTo>
                    <a:lnTo>
                      <a:pt x="239" y="123"/>
                    </a:lnTo>
                    <a:lnTo>
                      <a:pt x="237" y="120"/>
                    </a:lnTo>
                    <a:lnTo>
                      <a:pt x="235" y="116"/>
                    </a:lnTo>
                    <a:lnTo>
                      <a:pt x="251" y="102"/>
                    </a:lnTo>
                    <a:lnTo>
                      <a:pt x="225" y="81"/>
                    </a:lnTo>
                    <a:lnTo>
                      <a:pt x="207" y="94"/>
                    </a:lnTo>
                    <a:lnTo>
                      <a:pt x="202" y="92"/>
                    </a:lnTo>
                    <a:lnTo>
                      <a:pt x="198" y="91"/>
                    </a:lnTo>
                    <a:lnTo>
                      <a:pt x="193" y="90"/>
                    </a:lnTo>
                    <a:lnTo>
                      <a:pt x="192" y="70"/>
                    </a:lnTo>
                    <a:lnTo>
                      <a:pt x="155" y="70"/>
                    </a:lnTo>
                    <a:close/>
                    <a:moveTo>
                      <a:pt x="173" y="0"/>
                    </a:moveTo>
                    <a:lnTo>
                      <a:pt x="184" y="0"/>
                    </a:lnTo>
                    <a:lnTo>
                      <a:pt x="195" y="0"/>
                    </a:lnTo>
                    <a:lnTo>
                      <a:pt x="205" y="2"/>
                    </a:lnTo>
                    <a:lnTo>
                      <a:pt x="215" y="3"/>
                    </a:lnTo>
                    <a:lnTo>
                      <a:pt x="225" y="6"/>
                    </a:lnTo>
                    <a:lnTo>
                      <a:pt x="234" y="8"/>
                    </a:lnTo>
                    <a:lnTo>
                      <a:pt x="244" y="11"/>
                    </a:lnTo>
                    <a:lnTo>
                      <a:pt x="253" y="14"/>
                    </a:lnTo>
                    <a:lnTo>
                      <a:pt x="261" y="18"/>
                    </a:lnTo>
                    <a:lnTo>
                      <a:pt x="270" y="22"/>
                    </a:lnTo>
                    <a:lnTo>
                      <a:pt x="278" y="27"/>
                    </a:lnTo>
                    <a:lnTo>
                      <a:pt x="286" y="32"/>
                    </a:lnTo>
                    <a:lnTo>
                      <a:pt x="293" y="37"/>
                    </a:lnTo>
                    <a:lnTo>
                      <a:pt x="300" y="43"/>
                    </a:lnTo>
                    <a:lnTo>
                      <a:pt x="307" y="48"/>
                    </a:lnTo>
                    <a:lnTo>
                      <a:pt x="313" y="54"/>
                    </a:lnTo>
                    <a:lnTo>
                      <a:pt x="319" y="61"/>
                    </a:lnTo>
                    <a:lnTo>
                      <a:pt x="324" y="68"/>
                    </a:lnTo>
                    <a:lnTo>
                      <a:pt x="329" y="74"/>
                    </a:lnTo>
                    <a:lnTo>
                      <a:pt x="333" y="82"/>
                    </a:lnTo>
                    <a:lnTo>
                      <a:pt x="337" y="89"/>
                    </a:lnTo>
                    <a:lnTo>
                      <a:pt x="340" y="97"/>
                    </a:lnTo>
                    <a:lnTo>
                      <a:pt x="343" y="104"/>
                    </a:lnTo>
                    <a:lnTo>
                      <a:pt x="345" y="112"/>
                    </a:lnTo>
                    <a:lnTo>
                      <a:pt x="346" y="120"/>
                    </a:lnTo>
                    <a:lnTo>
                      <a:pt x="347" y="128"/>
                    </a:lnTo>
                    <a:lnTo>
                      <a:pt x="348" y="137"/>
                    </a:lnTo>
                    <a:lnTo>
                      <a:pt x="347" y="145"/>
                    </a:lnTo>
                    <a:lnTo>
                      <a:pt x="346" y="153"/>
                    </a:lnTo>
                    <a:lnTo>
                      <a:pt x="345" y="162"/>
                    </a:lnTo>
                    <a:lnTo>
                      <a:pt x="343" y="169"/>
                    </a:lnTo>
                    <a:lnTo>
                      <a:pt x="340" y="177"/>
                    </a:lnTo>
                    <a:lnTo>
                      <a:pt x="337" y="185"/>
                    </a:lnTo>
                    <a:lnTo>
                      <a:pt x="333" y="192"/>
                    </a:lnTo>
                    <a:lnTo>
                      <a:pt x="329" y="199"/>
                    </a:lnTo>
                    <a:lnTo>
                      <a:pt x="324" y="206"/>
                    </a:lnTo>
                    <a:lnTo>
                      <a:pt x="319" y="213"/>
                    </a:lnTo>
                    <a:lnTo>
                      <a:pt x="313" y="219"/>
                    </a:lnTo>
                    <a:lnTo>
                      <a:pt x="307" y="225"/>
                    </a:lnTo>
                    <a:lnTo>
                      <a:pt x="300" y="231"/>
                    </a:lnTo>
                    <a:lnTo>
                      <a:pt x="293" y="237"/>
                    </a:lnTo>
                    <a:lnTo>
                      <a:pt x="286" y="242"/>
                    </a:lnTo>
                    <a:lnTo>
                      <a:pt x="278" y="247"/>
                    </a:lnTo>
                    <a:lnTo>
                      <a:pt x="270" y="251"/>
                    </a:lnTo>
                    <a:lnTo>
                      <a:pt x="261" y="256"/>
                    </a:lnTo>
                    <a:lnTo>
                      <a:pt x="253" y="259"/>
                    </a:lnTo>
                    <a:lnTo>
                      <a:pt x="244" y="263"/>
                    </a:lnTo>
                    <a:lnTo>
                      <a:pt x="234" y="266"/>
                    </a:lnTo>
                    <a:lnTo>
                      <a:pt x="225" y="268"/>
                    </a:lnTo>
                    <a:lnTo>
                      <a:pt x="215" y="270"/>
                    </a:lnTo>
                    <a:lnTo>
                      <a:pt x="205" y="272"/>
                    </a:lnTo>
                    <a:lnTo>
                      <a:pt x="195" y="273"/>
                    </a:lnTo>
                    <a:lnTo>
                      <a:pt x="184" y="274"/>
                    </a:lnTo>
                    <a:lnTo>
                      <a:pt x="173" y="274"/>
                    </a:lnTo>
                    <a:lnTo>
                      <a:pt x="163" y="274"/>
                    </a:lnTo>
                    <a:lnTo>
                      <a:pt x="153" y="273"/>
                    </a:lnTo>
                    <a:lnTo>
                      <a:pt x="142" y="272"/>
                    </a:lnTo>
                    <a:lnTo>
                      <a:pt x="132" y="270"/>
                    </a:lnTo>
                    <a:lnTo>
                      <a:pt x="122" y="268"/>
                    </a:lnTo>
                    <a:lnTo>
                      <a:pt x="113" y="266"/>
                    </a:lnTo>
                    <a:lnTo>
                      <a:pt x="104" y="263"/>
                    </a:lnTo>
                    <a:lnTo>
                      <a:pt x="94" y="259"/>
                    </a:lnTo>
                    <a:lnTo>
                      <a:pt x="86" y="256"/>
                    </a:lnTo>
                    <a:lnTo>
                      <a:pt x="77" y="251"/>
                    </a:lnTo>
                    <a:lnTo>
                      <a:pt x="69" y="247"/>
                    </a:lnTo>
                    <a:lnTo>
                      <a:pt x="61" y="242"/>
                    </a:lnTo>
                    <a:lnTo>
                      <a:pt x="54" y="237"/>
                    </a:lnTo>
                    <a:lnTo>
                      <a:pt x="47" y="231"/>
                    </a:lnTo>
                    <a:lnTo>
                      <a:pt x="40" y="225"/>
                    </a:lnTo>
                    <a:lnTo>
                      <a:pt x="34" y="219"/>
                    </a:lnTo>
                    <a:lnTo>
                      <a:pt x="29" y="213"/>
                    </a:lnTo>
                    <a:lnTo>
                      <a:pt x="23" y="206"/>
                    </a:lnTo>
                    <a:lnTo>
                      <a:pt x="18" y="199"/>
                    </a:lnTo>
                    <a:lnTo>
                      <a:pt x="14" y="192"/>
                    </a:lnTo>
                    <a:lnTo>
                      <a:pt x="10" y="185"/>
                    </a:lnTo>
                    <a:lnTo>
                      <a:pt x="7" y="177"/>
                    </a:lnTo>
                    <a:lnTo>
                      <a:pt x="4" y="169"/>
                    </a:lnTo>
                    <a:lnTo>
                      <a:pt x="2" y="162"/>
                    </a:lnTo>
                    <a:lnTo>
                      <a:pt x="1" y="153"/>
                    </a:lnTo>
                    <a:lnTo>
                      <a:pt x="0" y="145"/>
                    </a:lnTo>
                    <a:lnTo>
                      <a:pt x="0" y="137"/>
                    </a:lnTo>
                    <a:lnTo>
                      <a:pt x="0" y="128"/>
                    </a:lnTo>
                    <a:lnTo>
                      <a:pt x="1" y="120"/>
                    </a:lnTo>
                    <a:lnTo>
                      <a:pt x="2" y="112"/>
                    </a:lnTo>
                    <a:lnTo>
                      <a:pt x="4" y="104"/>
                    </a:lnTo>
                    <a:lnTo>
                      <a:pt x="7" y="97"/>
                    </a:lnTo>
                    <a:lnTo>
                      <a:pt x="10" y="89"/>
                    </a:lnTo>
                    <a:lnTo>
                      <a:pt x="14" y="82"/>
                    </a:lnTo>
                    <a:lnTo>
                      <a:pt x="18" y="74"/>
                    </a:lnTo>
                    <a:lnTo>
                      <a:pt x="23" y="68"/>
                    </a:lnTo>
                    <a:lnTo>
                      <a:pt x="29" y="61"/>
                    </a:lnTo>
                    <a:lnTo>
                      <a:pt x="34" y="54"/>
                    </a:lnTo>
                    <a:lnTo>
                      <a:pt x="40" y="48"/>
                    </a:lnTo>
                    <a:lnTo>
                      <a:pt x="47" y="43"/>
                    </a:lnTo>
                    <a:lnTo>
                      <a:pt x="54" y="37"/>
                    </a:lnTo>
                    <a:lnTo>
                      <a:pt x="61" y="32"/>
                    </a:lnTo>
                    <a:lnTo>
                      <a:pt x="69" y="27"/>
                    </a:lnTo>
                    <a:lnTo>
                      <a:pt x="77" y="22"/>
                    </a:lnTo>
                    <a:lnTo>
                      <a:pt x="86" y="18"/>
                    </a:lnTo>
                    <a:lnTo>
                      <a:pt x="94" y="14"/>
                    </a:lnTo>
                    <a:lnTo>
                      <a:pt x="104" y="11"/>
                    </a:lnTo>
                    <a:lnTo>
                      <a:pt x="113" y="8"/>
                    </a:lnTo>
                    <a:lnTo>
                      <a:pt x="122" y="6"/>
                    </a:lnTo>
                    <a:lnTo>
                      <a:pt x="132" y="3"/>
                    </a:lnTo>
                    <a:lnTo>
                      <a:pt x="142" y="2"/>
                    </a:lnTo>
                    <a:lnTo>
                      <a:pt x="153" y="0"/>
                    </a:lnTo>
                    <a:lnTo>
                      <a:pt x="163" y="0"/>
                    </a:lnTo>
                    <a:lnTo>
                      <a:pt x="173" y="0"/>
                    </a:lnTo>
                    <a:lnTo>
                      <a:pt x="173" y="0"/>
                    </a:lnTo>
                    <a:close/>
                  </a:path>
                </a:pathLst>
              </a:custGeom>
              <a:solidFill>
                <a:srgbClr val="64818D"/>
              </a:solidFill>
              <a:ln w="9544" cap="flat" cmpd="sng" algn="ctr">
                <a:solidFill>
                  <a:srgbClr val="64818D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</a:endParaRPr>
              </a:p>
            </p:txBody>
          </p:sp>
        </p:grpSp>
        <p:grpSp>
          <p:nvGrpSpPr>
            <p:cNvPr id="33838" name="Group 1"/>
            <p:cNvGrpSpPr/>
            <p:nvPr/>
          </p:nvGrpSpPr>
          <p:grpSpPr>
            <a:xfrm>
              <a:off x="1414192" y="1565011"/>
              <a:ext cx="1815799" cy="1433226"/>
              <a:chOff x="1414192" y="1565011"/>
              <a:chExt cx="1631657" cy="1433226"/>
            </a:xfrm>
          </p:grpSpPr>
          <p:pic>
            <p:nvPicPr>
              <p:cNvPr id="33839" name="그림 33838"/>
              <p:cNvPicPr>
                <a:picLocks noChangeAspect="1"/>
              </p:cNvPicPr>
              <p:nvPr/>
            </p:nvPicPr>
            <p:blipFill rotWithShape="1">
              <a:blip r:embed="rId3">
                <a:lum/>
              </a:blip>
              <a:stretch>
                <a:fillRect/>
              </a:stretch>
            </p:blipFill>
            <p:spPr>
              <a:xfrm>
                <a:off x="1414192" y="1565011"/>
                <a:ext cx="945995" cy="1433226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  <p:sp>
            <p:nvSpPr>
              <p:cNvPr id="33840" name="타원 33839"/>
              <p:cNvSpPr/>
              <p:nvPr/>
            </p:nvSpPr>
            <p:spPr>
              <a:xfrm>
                <a:off x="1598334" y="1711030"/>
                <a:ext cx="1447515" cy="1142752"/>
              </a:xfrm>
              <a:prstGeom prst="ellipse">
                <a:avLst/>
              </a:prstGeom>
              <a:solidFill>
                <a:srgbClr val="EAE6DF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</a:endParaRPr>
              </a:p>
            </p:txBody>
          </p:sp>
        </p:grpSp>
        <p:grpSp>
          <p:nvGrpSpPr>
            <p:cNvPr id="33844" name="Group 1"/>
            <p:cNvGrpSpPr/>
            <p:nvPr/>
          </p:nvGrpSpPr>
          <p:grpSpPr>
            <a:xfrm>
              <a:off x="1414192" y="1565011"/>
              <a:ext cx="1815799" cy="1433226"/>
              <a:chOff x="1598334" y="1566574"/>
              <a:chExt cx="1631657" cy="1431663"/>
            </a:xfrm>
          </p:grpSpPr>
          <p:pic>
            <p:nvPicPr>
              <p:cNvPr id="33845" name="그림 33844"/>
              <p:cNvPicPr>
                <a:picLocks noChangeAspect="1"/>
              </p:cNvPicPr>
              <p:nvPr/>
            </p:nvPicPr>
            <p:blipFill rotWithShape="1">
              <a:blip r:embed="rId5">
                <a:lum/>
              </a:blip>
              <a:stretch>
                <a:fillRect/>
              </a:stretch>
            </p:blipFill>
            <p:spPr>
              <a:xfrm>
                <a:off x="2282434" y="1566574"/>
                <a:ext cx="947558" cy="1431663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</p:pic>
          <p:sp>
            <p:nvSpPr>
              <p:cNvPr id="33846" name="타원 33845"/>
              <p:cNvSpPr/>
              <p:nvPr/>
            </p:nvSpPr>
            <p:spPr>
              <a:xfrm rot="10740000">
                <a:off x="1598334" y="1709411"/>
                <a:ext cx="1447515" cy="1142808"/>
              </a:xfrm>
              <a:prstGeom prst="ellipse">
                <a:avLst/>
              </a:prstGeom>
              <a:solidFill>
                <a:srgbClr val="EAE6DF"/>
              </a:solidFill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none" lIns="91440" tIns="45720" rIns="91440" bIns="45720" anchor="t">
                <a:noAutofit/>
              </a:bodyPr>
              <a:lstStyle/>
              <a:p>
                <a:pPr marL="0" lvl="0" indent="0" algn="l" rtl="0" eaLnBrk="1" latinLnBrk="1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None/>
                  <a:defRPr/>
                </a:pPr>
                <a:endParaRPr kumimoji="1" lang="ko-KR" altLang="en-US" sz="1200" b="0" i="0" baseline="0">
                  <a:solidFill>
                    <a:schemeClr val="tx1"/>
                  </a:solidFill>
                  <a:latin typeface="Arial"/>
                </a:endParaRPr>
              </a:p>
            </p:txBody>
          </p:sp>
        </p:grpSp>
        <p:pic>
          <p:nvPicPr>
            <p:cNvPr id="33847" name="그림 33846"/>
            <p:cNvPicPr>
              <a:picLocks noChangeAspect="1"/>
            </p:cNvPicPr>
            <p:nvPr/>
          </p:nvPicPr>
          <p:blipFill rotWithShape="1">
            <a:blip r:embed="rId6">
              <a:lum/>
            </a:blip>
            <a:stretch>
              <a:fillRect/>
            </a:stretch>
          </p:blipFill>
          <p:spPr>
            <a:xfrm>
              <a:off x="1880827" y="2064969"/>
              <a:ext cx="868241" cy="5189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33848" name="Group 2"/>
          <p:cNvGrpSpPr/>
          <p:nvPr/>
        </p:nvGrpSpPr>
        <p:grpSpPr>
          <a:xfrm>
            <a:off x="255532" y="150763"/>
            <a:ext cx="4544216" cy="555551"/>
            <a:chOff x="255532" y="150763"/>
            <a:chExt cx="4544216" cy="555551"/>
          </a:xfrm>
        </p:grpSpPr>
        <p:grpSp>
          <p:nvGrpSpPr>
            <p:cNvPr id="33849" name="Group 2"/>
            <p:cNvGrpSpPr/>
            <p:nvPr/>
          </p:nvGrpSpPr>
          <p:grpSpPr>
            <a:xfrm>
              <a:off x="255532" y="150763"/>
              <a:ext cx="4544216" cy="555551"/>
              <a:chOff x="255532" y="150763"/>
              <a:chExt cx="4544216" cy="555551"/>
            </a:xfrm>
          </p:grpSpPr>
          <p:sp>
            <p:nvSpPr>
              <p:cNvPr id="33850" name="TextBox 33849"/>
              <p:cNvSpPr txBox="1"/>
              <p:nvPr/>
            </p:nvSpPr>
            <p:spPr>
              <a:xfrm>
                <a:off x="255532" y="184142"/>
                <a:ext cx="672991" cy="52217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800" b="0" i="0" baseline="0">
                    <a:solidFill>
                      <a:srgbClr val="64818D">
                        <a:alpha val="100000"/>
                      </a:srgbClr>
                    </a:solidFill>
                    <a:latin typeface="Arial"/>
                    <a:sym typeface="Arial"/>
                  </a:rPr>
                  <a:t>03</a:t>
                </a:r>
                <a:endParaRPr kumimoji="1" lang="ko-KR" altLang="en-US" sz="2800" b="0" i="0">
                  <a:solidFill>
                    <a:srgbClr val="64818D">
                      <a:alpha val="100000"/>
                    </a:srgbClr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33851" name="TextBox 33850"/>
              <p:cNvSpPr txBox="1"/>
              <p:nvPr/>
            </p:nvSpPr>
            <p:spPr>
              <a:xfrm>
                <a:off x="928524" y="150763"/>
                <a:ext cx="3871224" cy="52222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  <a:sym typeface="Arial"/>
                  </a:rPr>
                  <a:t>데이터 </a:t>
                </a: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전처리</a:t>
                </a:r>
                <a:endParaRPr kumimoji="0" lang="ko-KR" altLang="en-US" sz="3600" b="1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33852" name="TextBox 33851"/>
            <p:cNvSpPr txBox="1"/>
            <p:nvPr/>
          </p:nvSpPr>
          <p:spPr>
            <a:xfrm>
              <a:off x="842788" y="290474"/>
              <a:ext cx="46049" cy="307889"/>
            </a:xfrm>
            <a:prstGeom prst="rect">
              <a:avLst/>
            </a:prstGeom>
            <a:solidFill>
              <a:srgbClr val="64818D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</p:grpSp>
      <p:sp>
        <p:nvSpPr>
          <p:cNvPr id="33853" name="TextBox 33852"/>
          <p:cNvSpPr txBox="1"/>
          <p:nvPr/>
        </p:nvSpPr>
        <p:spPr>
          <a:xfrm>
            <a:off x="326979" y="768216"/>
            <a:ext cx="7556687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999999">
                    <a:alpha val="100000"/>
                  </a:srgbClr>
                </a:solidFill>
                <a:latin typeface="맑은 고딕"/>
                <a:ea typeface="맑은 고딕"/>
              </a:rPr>
              <a:t># 결측치 처리    # 이상치 처리  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파생 변수 생성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20" name="TextBox 34819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pic>
        <p:nvPicPr>
          <p:cNvPr id="34822" name="그림 34821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294817" y="1987046"/>
            <a:ext cx="7596949" cy="42845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34823" name="Group 1"/>
          <p:cNvGrpSpPr/>
          <p:nvPr/>
        </p:nvGrpSpPr>
        <p:grpSpPr>
          <a:xfrm rot="0">
            <a:off x="255532" y="150763"/>
            <a:ext cx="4544216" cy="555551"/>
            <a:chOff x="255532" y="150763"/>
            <a:chExt cx="4544216" cy="555551"/>
          </a:xfrm>
        </p:grpSpPr>
        <p:grpSp>
          <p:nvGrpSpPr>
            <p:cNvPr id="34824" name="Group 1"/>
            <p:cNvGrpSpPr/>
            <p:nvPr/>
          </p:nvGrpSpPr>
          <p:grpSpPr>
            <a:xfrm rot="0">
              <a:off x="255532" y="150763"/>
              <a:ext cx="4544216" cy="555551"/>
              <a:chOff x="255532" y="150763"/>
              <a:chExt cx="4544216" cy="555551"/>
            </a:xfrm>
          </p:grpSpPr>
          <p:sp>
            <p:nvSpPr>
              <p:cNvPr id="34825" name="TextBox 34824"/>
              <p:cNvSpPr txBox="1"/>
              <p:nvPr/>
            </p:nvSpPr>
            <p:spPr>
              <a:xfrm>
                <a:off x="255532" y="184142"/>
                <a:ext cx="672991" cy="52217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800" b="0" i="0" baseline="0">
                    <a:solidFill>
                      <a:srgbClr val="64818d">
                        <a:alpha val="100000"/>
                      </a:srgbClr>
                    </a:solidFill>
                    <a:latin typeface="Arial"/>
                    <a:sym typeface="Arial"/>
                  </a:rPr>
                  <a:t>03</a:t>
                </a:r>
                <a:endParaRPr kumimoji="1" lang="ko-KR" altLang="en-US" sz="2800" b="0" i="0">
                  <a:solidFill>
                    <a:srgbClr val="64818d">
                      <a:alpha val="100000"/>
                    </a:srgbClr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34826" name="TextBox 34825"/>
              <p:cNvSpPr txBox="1"/>
              <p:nvPr/>
            </p:nvSpPr>
            <p:spPr>
              <a:xfrm>
                <a:off x="928524" y="150763"/>
                <a:ext cx="3871224" cy="52222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  <a:sym typeface="Arial"/>
                  </a:rPr>
                  <a:t>데이터 </a:t>
                </a: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전처리</a:t>
                </a:r>
                <a:endParaRPr kumimoji="0" lang="ko-KR" altLang="en-US" sz="3600" b="1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34827" name="TextBox 34826"/>
            <p:cNvSpPr txBox="1"/>
            <p:nvPr/>
          </p:nvSpPr>
          <p:spPr>
            <a:xfrm>
              <a:off x="842788" y="290474"/>
              <a:ext cx="46049" cy="307889"/>
            </a:xfrm>
            <a:prstGeom prst="rect">
              <a:avLst/>
            </a:prstGeom>
            <a:solidFill>
              <a:srgbClr val="64818d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</p:grpSp>
      <p:sp>
        <p:nvSpPr>
          <p:cNvPr id="34828" name="TextBox 34827"/>
          <p:cNvSpPr txBox="1"/>
          <p:nvPr/>
        </p:nvSpPr>
        <p:spPr>
          <a:xfrm>
            <a:off x="326979" y="768216"/>
            <a:ext cx="7556687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999999">
                    <a:alpha val="100000"/>
                  </a:srgbClr>
                </a:solidFill>
                <a:latin typeface="맑은 고딕"/>
                <a:ea typeface="맑은 고딕"/>
              </a:rPr>
              <a:t># 결측치 처리    # 이상치 처리  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파생 변수 생성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4829" name="TextBox 34828"/>
          <p:cNvSpPr txBox="1"/>
          <p:nvPr/>
        </p:nvSpPr>
        <p:spPr>
          <a:xfrm>
            <a:off x="326979" y="1368199"/>
            <a:ext cx="5426635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■ </a:t>
            </a:r>
            <a:r>
              <a:rPr kumimoji="0" lang="en-US" altLang="ko-KR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10</a:t>
            </a:r>
            <a:r>
              <a:rPr kumimoji="0" lang="ko-KR" altLang="en-US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. K_승률과 Tier의 상관관계</a:t>
            </a:r>
            <a:endParaRPr kumimoji="0" lang="ko-KR" altLang="en-US" sz="2300" b="1" i="0" baseline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4" name="TextBox 35843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pic>
        <p:nvPicPr>
          <p:cNvPr id="35846" name="그림 35845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293486" y="1987448"/>
            <a:ext cx="7596949" cy="42845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35847" name="Group 1"/>
          <p:cNvGrpSpPr/>
          <p:nvPr/>
        </p:nvGrpSpPr>
        <p:grpSpPr>
          <a:xfrm rot="0">
            <a:off x="255532" y="150763"/>
            <a:ext cx="4544216" cy="555551"/>
            <a:chOff x="255532" y="150763"/>
            <a:chExt cx="4544216" cy="555551"/>
          </a:xfrm>
        </p:grpSpPr>
        <p:grpSp>
          <p:nvGrpSpPr>
            <p:cNvPr id="35848" name="Group 1"/>
            <p:cNvGrpSpPr/>
            <p:nvPr/>
          </p:nvGrpSpPr>
          <p:grpSpPr>
            <a:xfrm rot="0">
              <a:off x="255532" y="150763"/>
              <a:ext cx="4544216" cy="555551"/>
              <a:chOff x="255532" y="150763"/>
              <a:chExt cx="4544216" cy="555551"/>
            </a:xfrm>
          </p:grpSpPr>
          <p:sp>
            <p:nvSpPr>
              <p:cNvPr id="35849" name="TextBox 35848"/>
              <p:cNvSpPr txBox="1"/>
              <p:nvPr/>
            </p:nvSpPr>
            <p:spPr>
              <a:xfrm>
                <a:off x="255532" y="184142"/>
                <a:ext cx="672991" cy="52217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800" b="0" i="0" baseline="0">
                    <a:solidFill>
                      <a:srgbClr val="64818d">
                        <a:alpha val="100000"/>
                      </a:srgbClr>
                    </a:solidFill>
                    <a:latin typeface="Arial"/>
                    <a:sym typeface="Arial"/>
                  </a:rPr>
                  <a:t>03</a:t>
                </a:r>
                <a:endParaRPr kumimoji="1" lang="ko-KR" altLang="en-US" sz="2800" b="0" i="0">
                  <a:solidFill>
                    <a:srgbClr val="64818d">
                      <a:alpha val="100000"/>
                    </a:srgbClr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35850" name="TextBox 35849"/>
              <p:cNvSpPr txBox="1"/>
              <p:nvPr/>
            </p:nvSpPr>
            <p:spPr>
              <a:xfrm>
                <a:off x="928524" y="150763"/>
                <a:ext cx="3871224" cy="52222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  <a:sym typeface="Arial"/>
                  </a:rPr>
                  <a:t>데이터 </a:t>
                </a: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전처리</a:t>
                </a:r>
                <a:endParaRPr kumimoji="0" lang="ko-KR" altLang="en-US" sz="3600" b="1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35851" name="TextBox 35850"/>
            <p:cNvSpPr txBox="1"/>
            <p:nvPr/>
          </p:nvSpPr>
          <p:spPr>
            <a:xfrm>
              <a:off x="842788" y="290474"/>
              <a:ext cx="46049" cy="307889"/>
            </a:xfrm>
            <a:prstGeom prst="rect">
              <a:avLst/>
            </a:prstGeom>
            <a:solidFill>
              <a:srgbClr val="64818d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</p:grpSp>
      <p:sp>
        <p:nvSpPr>
          <p:cNvPr id="35852" name="TextBox 35851"/>
          <p:cNvSpPr txBox="1"/>
          <p:nvPr/>
        </p:nvSpPr>
        <p:spPr>
          <a:xfrm>
            <a:off x="326979" y="768216"/>
            <a:ext cx="7556687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999999">
                    <a:alpha val="100000"/>
                  </a:srgbClr>
                </a:solidFill>
                <a:latin typeface="맑은 고딕"/>
                <a:ea typeface="맑은 고딕"/>
              </a:rPr>
              <a:t># 결측치 처리    # 이상치 처리  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파생 변수 생성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5853" name="TextBox 35852"/>
          <p:cNvSpPr txBox="1"/>
          <p:nvPr/>
        </p:nvSpPr>
        <p:spPr>
          <a:xfrm>
            <a:off x="326979" y="1368199"/>
            <a:ext cx="5426635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■ 1</a:t>
            </a:r>
            <a:r>
              <a:rPr kumimoji="0" lang="en-US" altLang="ko-KR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1</a:t>
            </a:r>
            <a:r>
              <a:rPr kumimoji="0" lang="ko-KR" altLang="en-US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. K_KDA와 Tier의 상관관계</a:t>
            </a:r>
            <a:endParaRPr kumimoji="0" lang="ko-KR" altLang="en-US" sz="2300" b="1" i="0" baseline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8" name="TextBox 36867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pic>
        <p:nvPicPr>
          <p:cNvPr id="36870" name="그림 36869"/>
          <p:cNvPicPr/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2293486" y="1987448"/>
            <a:ext cx="7596949" cy="428453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36871" name="Group 1"/>
          <p:cNvGrpSpPr/>
          <p:nvPr/>
        </p:nvGrpSpPr>
        <p:grpSpPr>
          <a:xfrm rot="0">
            <a:off x="255532" y="150763"/>
            <a:ext cx="4544216" cy="555551"/>
            <a:chOff x="255532" y="150763"/>
            <a:chExt cx="4544216" cy="555551"/>
          </a:xfrm>
        </p:grpSpPr>
        <p:grpSp>
          <p:nvGrpSpPr>
            <p:cNvPr id="36872" name="Group 1"/>
            <p:cNvGrpSpPr/>
            <p:nvPr/>
          </p:nvGrpSpPr>
          <p:grpSpPr>
            <a:xfrm rot="0">
              <a:off x="255532" y="150763"/>
              <a:ext cx="4544216" cy="555551"/>
              <a:chOff x="255532" y="150763"/>
              <a:chExt cx="4544216" cy="555551"/>
            </a:xfrm>
          </p:grpSpPr>
          <p:sp>
            <p:nvSpPr>
              <p:cNvPr id="36873" name="TextBox 36872"/>
              <p:cNvSpPr txBox="1"/>
              <p:nvPr/>
            </p:nvSpPr>
            <p:spPr>
              <a:xfrm>
                <a:off x="255532" y="184142"/>
                <a:ext cx="672991" cy="52217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1" lang="ko-KR" altLang="en-US" sz="2800" b="0" i="0" baseline="0">
                    <a:solidFill>
                      <a:srgbClr val="64818d">
                        <a:alpha val="100000"/>
                      </a:srgbClr>
                    </a:solidFill>
                    <a:latin typeface="Arial"/>
                    <a:sym typeface="Arial"/>
                  </a:rPr>
                  <a:t>03</a:t>
                </a:r>
                <a:endParaRPr kumimoji="1" lang="ko-KR" altLang="en-US" sz="2800" b="0" i="0">
                  <a:solidFill>
                    <a:srgbClr val="64818d">
                      <a:alpha val="100000"/>
                    </a:srgbClr>
                  </a:solidFill>
                  <a:latin typeface="Arial"/>
                  <a:sym typeface="Arial"/>
                </a:endParaRPr>
              </a:p>
            </p:txBody>
          </p:sp>
          <p:sp>
            <p:nvSpPr>
              <p:cNvPr id="36874" name="TextBox 36873"/>
              <p:cNvSpPr txBox="1"/>
              <p:nvPr/>
            </p:nvSpPr>
            <p:spPr>
              <a:xfrm>
                <a:off x="928524" y="150763"/>
                <a:ext cx="3871224" cy="522228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w="med" len="med"/>
                <a:tailEnd w="med" len="med"/>
              </a:ln>
            </p:spPr>
            <p:txBody>
              <a:bodyPr vert="horz" wrap="square" lIns="91424" tIns="45700" rIns="91424" bIns="45700" anchor="t">
                <a:noAutofit/>
              </a:bodyPr>
              <a:lstStyle/>
              <a:p>
                <a:pPr marL="0" lvl="0" indent="0" algn="l" defTabSz="1028836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/>
                </a:pP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  <a:sym typeface="Arial"/>
                  </a:rPr>
                  <a:t>데이터 </a:t>
                </a:r>
                <a:r>
                  <a:rPr kumimoji="0" lang="ko-KR" altLang="en-US" sz="3600" b="1" i="0" baseline="0">
                    <a:solidFill>
                      <a:srgbClr val="000000">
                        <a:alpha val="100000"/>
                      </a:srgbClr>
                    </a:solidFill>
                    <a:latin typeface="맑은 고딕"/>
                    <a:ea typeface="맑은 고딕"/>
                  </a:rPr>
                  <a:t>전처리</a:t>
                </a:r>
                <a:endParaRPr kumimoji="0" lang="ko-KR" altLang="en-US" sz="3600" b="1" i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endParaRPr>
              </a:p>
            </p:txBody>
          </p:sp>
        </p:grpSp>
        <p:sp>
          <p:nvSpPr>
            <p:cNvPr id="36875" name="TextBox 36874"/>
            <p:cNvSpPr txBox="1"/>
            <p:nvPr/>
          </p:nvSpPr>
          <p:spPr>
            <a:xfrm>
              <a:off x="842788" y="290474"/>
              <a:ext cx="46049" cy="307889"/>
            </a:xfrm>
            <a:prstGeom prst="rect">
              <a:avLst/>
            </a:prstGeom>
            <a:solidFill>
              <a:srgbClr val="64818d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</p:grpSp>
      <p:sp>
        <p:nvSpPr>
          <p:cNvPr id="36876" name="TextBox 36875"/>
          <p:cNvSpPr txBox="1"/>
          <p:nvPr/>
        </p:nvSpPr>
        <p:spPr>
          <a:xfrm>
            <a:off x="326979" y="768216"/>
            <a:ext cx="7556687" cy="369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999999">
                    <a:alpha val="100000"/>
                  </a:srgbClr>
                </a:solidFill>
                <a:latin typeface="맑은 고딕"/>
                <a:ea typeface="맑은 고딕"/>
              </a:rPr>
              <a:t># 결측치 처리    # 이상치 처리  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파생 변수 생성</a:t>
            </a:r>
            <a:endParaRPr kumimoji="0" lang="ko-KR" altLang="en-US" sz="18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6877" name="TextBox 36876"/>
          <p:cNvSpPr txBox="1"/>
          <p:nvPr/>
        </p:nvSpPr>
        <p:spPr>
          <a:xfrm>
            <a:off x="326979" y="1368199"/>
            <a:ext cx="5426635" cy="46183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■ 1</a:t>
            </a:r>
            <a:r>
              <a:rPr kumimoji="0" lang="en-US" altLang="ko-KR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2</a:t>
            </a:r>
            <a:r>
              <a:rPr kumimoji="0" lang="ko-KR" altLang="en-US" sz="23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. 은퇴와 Tier의 상관관계</a:t>
            </a:r>
            <a:endParaRPr kumimoji="0" lang="ko-KR" altLang="en-US" sz="2300" b="1" i="0" baseline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TextBox 37891"/>
          <p:cNvSpPr txBox="1"/>
          <p:nvPr/>
        </p:nvSpPr>
        <p:spPr>
          <a:xfrm>
            <a:off x="0" y="0"/>
            <a:ext cx="1784039" cy="6855173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37893" name="TextBox 37892"/>
          <p:cNvSpPr txBox="1"/>
          <p:nvPr/>
        </p:nvSpPr>
        <p:spPr>
          <a:xfrm>
            <a:off x="2020538" y="323797"/>
            <a:ext cx="672936" cy="10158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6000" b="0" i="0" baseline="0">
                <a:solidFill>
                  <a:srgbClr val="64818D">
                    <a:alpha val="100000"/>
                  </a:srgbClr>
                </a:solidFill>
                <a:latin typeface="맑은 고딕"/>
                <a:ea typeface="맑은 고딕"/>
                <a:cs typeface="+mn-cs"/>
                <a:sym typeface="맑은 고딕"/>
              </a:rPr>
              <a:t>4</a:t>
            </a:r>
            <a:endParaRPr kumimoji="1" lang="ko-KR" altLang="en-US" sz="6000" b="0" i="0">
              <a:solidFill>
                <a:srgbClr val="64818D">
                  <a:alpha val="100000"/>
                </a:srgbClr>
              </a:solidFill>
              <a:latin typeface="맑은 고딕"/>
              <a:ea typeface="맑은 고딕"/>
              <a:cs typeface="+mn-cs"/>
              <a:sym typeface="맑은 고딕"/>
            </a:endParaRPr>
          </a:p>
        </p:txBody>
      </p:sp>
      <p:sp>
        <p:nvSpPr>
          <p:cNvPr id="37894" name="TextBox 37893"/>
          <p:cNvSpPr txBox="1"/>
          <p:nvPr/>
        </p:nvSpPr>
        <p:spPr>
          <a:xfrm>
            <a:off x="2020538" y="1339620"/>
            <a:ext cx="4936222" cy="7999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결과 확인</a:t>
            </a:r>
            <a:endParaRPr kumimoji="0" lang="ko-KR" altLang="en-US" sz="4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grpSp>
        <p:nvGrpSpPr>
          <p:cNvPr id="37895" name="Group 1"/>
          <p:cNvGrpSpPr/>
          <p:nvPr/>
        </p:nvGrpSpPr>
        <p:grpSpPr>
          <a:xfrm>
            <a:off x="11435838" y="6229793"/>
            <a:ext cx="479360" cy="492031"/>
            <a:chOff x="11405696" y="6234538"/>
            <a:chExt cx="552371" cy="480924"/>
          </a:xfrm>
        </p:grpSpPr>
        <p:sp>
          <p:nvSpPr>
            <p:cNvPr id="37896" name="자유형 37895"/>
            <p:cNvSpPr/>
            <p:nvPr/>
          </p:nvSpPr>
          <p:spPr>
            <a:xfrm>
              <a:off x="11405696" y="6234538"/>
              <a:ext cx="479305" cy="269821"/>
            </a:xfrm>
            <a:custGeom>
              <a:avLst/>
              <a:gdLst>
                <a:gd name="T0" fmla="*/ 0 w 290"/>
                <a:gd name="T1" fmla="*/ 0 h 163"/>
                <a:gd name="T2" fmla="*/ 290 w 290"/>
                <a:gd name="T3" fmla="*/ 163 h 163"/>
              </a:gdLst>
              <a:ahLst/>
              <a:cxnLst/>
              <a:rect l="T0" t="T1" r="T2" b="T3"/>
              <a:pathLst>
                <a:path w="290" h="163">
                  <a:moveTo>
                    <a:pt x="122" y="0"/>
                  </a:moveTo>
                  <a:lnTo>
                    <a:pt x="290" y="39"/>
                  </a:lnTo>
                  <a:lnTo>
                    <a:pt x="169" y="163"/>
                  </a:lnTo>
                  <a:lnTo>
                    <a:pt x="0" y="123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97B8BF"/>
            </a:solidFill>
            <a:ln w="9544" cap="flat" cmpd="sng" algn="ctr">
              <a:solidFill>
                <a:srgbClr val="97B8BF"/>
              </a:solidFill>
              <a:prstDash val="solid"/>
              <a:round/>
              <a:headEnd w="sm" len="sm"/>
              <a:tailEnd w="sm" len="sm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sp>
          <p:nvSpPr>
            <p:cNvPr id="37897" name="자유형 37896"/>
            <p:cNvSpPr/>
            <p:nvPr/>
          </p:nvSpPr>
          <p:spPr>
            <a:xfrm>
              <a:off x="11448564" y="6429788"/>
              <a:ext cx="479305" cy="179341"/>
            </a:xfrm>
            <a:custGeom>
              <a:avLst/>
              <a:gdLst>
                <a:gd name="T0" fmla="*/ 0 w 289"/>
                <a:gd name="T1" fmla="*/ 0 h 136"/>
                <a:gd name="T2" fmla="*/ 289 w 289"/>
                <a:gd name="T3" fmla="*/ 136 h 136"/>
              </a:gdLst>
              <a:ahLst/>
              <a:cxnLst/>
              <a:rect l="T0" t="T1" r="T2" b="T3"/>
              <a:pathLst>
                <a:path w="289" h="136">
                  <a:moveTo>
                    <a:pt x="39" y="56"/>
                  </a:moveTo>
                  <a:lnTo>
                    <a:pt x="153" y="83"/>
                  </a:lnTo>
                  <a:lnTo>
                    <a:pt x="235" y="0"/>
                  </a:lnTo>
                  <a:lnTo>
                    <a:pt x="289" y="13"/>
                  </a:lnTo>
                  <a:lnTo>
                    <a:pt x="168" y="136"/>
                  </a:lnTo>
                  <a:lnTo>
                    <a:pt x="0" y="96"/>
                  </a:lnTo>
                  <a:lnTo>
                    <a:pt x="39" y="56"/>
                  </a:lnTo>
                  <a:close/>
                </a:path>
              </a:pathLst>
            </a:custGeom>
            <a:solidFill>
              <a:srgbClr val="97B8BF"/>
            </a:solidFill>
            <a:ln w="9544" cap="flat" cmpd="sng" algn="ctr">
              <a:solidFill>
                <a:srgbClr val="97B8BF"/>
              </a:solidFill>
              <a:prstDash val="solid"/>
              <a:round/>
              <a:headEnd w="sm" len="sm"/>
              <a:tailEnd w="sm" len="sm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sp>
          <p:nvSpPr>
            <p:cNvPr id="37898" name="자유형 37897"/>
            <p:cNvSpPr/>
            <p:nvPr/>
          </p:nvSpPr>
          <p:spPr>
            <a:xfrm>
              <a:off x="11480269" y="6536120"/>
              <a:ext cx="477798" cy="179341"/>
            </a:xfrm>
            <a:custGeom>
              <a:avLst/>
              <a:gdLst>
                <a:gd name="T0" fmla="*/ 0 w 289"/>
                <a:gd name="T1" fmla="*/ 0 h 136"/>
                <a:gd name="T2" fmla="*/ 289 w 289"/>
                <a:gd name="T3" fmla="*/ 136 h 136"/>
              </a:gdLst>
              <a:ahLst/>
              <a:cxnLst/>
              <a:rect l="T0" t="T1" r="T2" b="T3"/>
              <a:pathLst>
                <a:path w="289" h="136">
                  <a:moveTo>
                    <a:pt x="39" y="56"/>
                  </a:moveTo>
                  <a:lnTo>
                    <a:pt x="153" y="83"/>
                  </a:lnTo>
                  <a:lnTo>
                    <a:pt x="235" y="0"/>
                  </a:lnTo>
                  <a:lnTo>
                    <a:pt x="289" y="13"/>
                  </a:lnTo>
                  <a:lnTo>
                    <a:pt x="168" y="136"/>
                  </a:lnTo>
                  <a:lnTo>
                    <a:pt x="0" y="96"/>
                  </a:lnTo>
                  <a:lnTo>
                    <a:pt x="39" y="56"/>
                  </a:lnTo>
                  <a:close/>
                </a:path>
              </a:pathLst>
            </a:custGeom>
            <a:solidFill>
              <a:srgbClr val="97B8BF"/>
            </a:solidFill>
            <a:ln w="9544" cap="flat" cmpd="sng" algn="ctr">
              <a:solidFill>
                <a:srgbClr val="97B8BF"/>
              </a:solidFill>
              <a:prstDash val="solid"/>
              <a:round/>
              <a:headEnd w="sm" len="sm"/>
              <a:tailEnd w="sm" len="sm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</p:grpSp>
      <p:pic>
        <p:nvPicPr>
          <p:cNvPr id="37899" name="그림 37898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1602509" y="0"/>
            <a:ext cx="19033" cy="63663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7900" name="그림 37899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992953" y="0"/>
            <a:ext cx="19033" cy="68551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cxnSp>
        <p:nvCxnSpPr>
          <p:cNvPr id="37901" name="직선 연결선 37900"/>
          <p:cNvCxnSpPr/>
          <p:nvPr/>
        </p:nvCxnSpPr>
        <p:spPr>
          <a:xfrm>
            <a:off x="1784039" y="2491917"/>
            <a:ext cx="9828014" cy="0"/>
          </a:xfrm>
          <a:prstGeom prst="line">
            <a:avLst/>
          </a:prstGeom>
          <a:ln w="9544" cap="flat" cmpd="sng" algn="ctr">
            <a:solidFill>
              <a:srgbClr val="5597D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37902" name="TextBox 37901"/>
          <p:cNvSpPr txBox="1"/>
          <p:nvPr/>
        </p:nvSpPr>
        <p:spPr>
          <a:xfrm>
            <a:off x="2020538" y="2976022"/>
            <a:ext cx="2945825" cy="4616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595959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데이터 분리</a:t>
            </a:r>
            <a:endParaRPr kumimoji="0" lang="ko-KR" altLang="en-US" sz="2400" b="1" i="0">
              <a:solidFill>
                <a:srgbClr val="595959">
                  <a:alpha val="10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903" name="TextBox 37902"/>
          <p:cNvSpPr txBox="1"/>
          <p:nvPr/>
        </p:nvSpPr>
        <p:spPr>
          <a:xfrm>
            <a:off x="2020538" y="3801340"/>
            <a:ext cx="4677508" cy="4616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595959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독립변수 및 종속변수 설정</a:t>
            </a:r>
            <a:endParaRPr kumimoji="0" lang="ko-KR" altLang="en-US" sz="2400" b="1" i="0">
              <a:solidFill>
                <a:srgbClr val="595959">
                  <a:alpha val="10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904" name="TextBox 37903"/>
          <p:cNvSpPr txBox="1"/>
          <p:nvPr/>
        </p:nvSpPr>
        <p:spPr>
          <a:xfrm>
            <a:off x="2053861" y="4617169"/>
            <a:ext cx="3463254" cy="4616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595959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모델 빌딩 및 검증</a:t>
            </a:r>
            <a:endParaRPr kumimoji="0" lang="ko-KR" altLang="en-US" sz="2400" b="1" i="0">
              <a:solidFill>
                <a:srgbClr val="595959">
                  <a:alpha val="10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908" name="TextBox 37907"/>
          <p:cNvSpPr txBox="1"/>
          <p:nvPr/>
        </p:nvSpPr>
        <p:spPr>
          <a:xfrm>
            <a:off x="2053861" y="5442543"/>
            <a:ext cx="2945825" cy="4616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595959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결과 파일 출력</a:t>
            </a:r>
            <a:endParaRPr kumimoji="0" lang="ko-KR" altLang="en-US" sz="2400" b="1" i="0">
              <a:solidFill>
                <a:srgbClr val="595959">
                  <a:alpha val="10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6" name="TextBox 38915"/>
          <p:cNvSpPr txBox="1"/>
          <p:nvPr/>
        </p:nvSpPr>
        <p:spPr>
          <a:xfrm>
            <a:off x="0" y="-26904"/>
            <a:ext cx="12186584" cy="1263318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38917" name="TextBox 38916"/>
          <p:cNvSpPr txBox="1"/>
          <p:nvPr/>
        </p:nvSpPr>
        <p:spPr>
          <a:xfrm>
            <a:off x="255532" y="184142"/>
            <a:ext cx="672991" cy="5221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>
                <a:solidFill>
                  <a:srgbClr val="64818D">
                    <a:alpha val="100000"/>
                  </a:srgbClr>
                </a:solidFill>
                <a:latin typeface="맑은 고딕"/>
                <a:ea typeface="맑은 고딕"/>
                <a:cs typeface="+mn-cs"/>
                <a:sym typeface="맑은 고딕"/>
              </a:rPr>
              <a:t>04</a:t>
            </a:r>
            <a:endParaRPr kumimoji="1" lang="ko-KR" altLang="en-US" sz="2800" b="0" i="0">
              <a:solidFill>
                <a:srgbClr val="64818D">
                  <a:alpha val="100000"/>
                </a:srgbClr>
              </a:solidFill>
              <a:latin typeface="맑은 고딕"/>
              <a:ea typeface="맑은 고딕"/>
              <a:cs typeface="+mn-cs"/>
              <a:sym typeface="맑은 고딕"/>
            </a:endParaRPr>
          </a:p>
        </p:txBody>
      </p:sp>
      <p:sp>
        <p:nvSpPr>
          <p:cNvPr id="38918" name="TextBox 38917"/>
          <p:cNvSpPr txBox="1"/>
          <p:nvPr/>
        </p:nvSpPr>
        <p:spPr>
          <a:xfrm>
            <a:off x="928524" y="128547"/>
            <a:ext cx="3871224" cy="52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결과 확인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8919" name="TextBox 38918"/>
          <p:cNvSpPr txBox="1"/>
          <p:nvPr/>
        </p:nvSpPr>
        <p:spPr>
          <a:xfrm>
            <a:off x="326979" y="768216"/>
            <a:ext cx="9293115" cy="2777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데이터분리  </a:t>
            </a:r>
            <a:r>
              <a:rPr kumimoji="0" lang="ko-KR" altLang="en-US" sz="1800" b="1" i="0" baseline="0">
                <a:solidFill>
                  <a:srgbClr val="AFABAB">
                    <a:alpha val="100000"/>
                  </a:srgbClr>
                </a:solidFill>
                <a:latin typeface="맑은 고딕"/>
                <a:ea typeface="맑은 고딕"/>
              </a:rPr>
              <a:t># 독립변수 및 종속변수 설정  </a:t>
            </a:r>
            <a:r>
              <a:rPr kumimoji="1" lang="ko-KR" altLang="en-US" sz="1800" b="0" i="0" baseline="0">
                <a:solidFill>
                  <a:srgbClr val="999999">
                    <a:alpha val="100000"/>
                  </a:srgbClr>
                </a:solidFill>
                <a:latin typeface="맑은 고딕"/>
                <a:ea typeface="맑은 고딕"/>
              </a:rPr>
              <a:t># 모델 빌딩 및 검증  </a:t>
            </a: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결과 파일 출력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999999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1" i="0">
              <a:solidFill>
                <a:srgbClr val="A6A6A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8920" name="TextBox 38919"/>
          <p:cNvSpPr txBox="1"/>
          <p:nvPr/>
        </p:nvSpPr>
        <p:spPr>
          <a:xfrm>
            <a:off x="842788" y="290474"/>
            <a:ext cx="46049" cy="307889"/>
          </a:xfrm>
          <a:prstGeom prst="rect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pic>
        <p:nvPicPr>
          <p:cNvPr id="38921" name="그림 38920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553933" y="1882446"/>
            <a:ext cx="4690235" cy="8745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38922" name="그림 38921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553933" y="2995056"/>
            <a:ext cx="4690235" cy="172051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38923" name="TextBox 38922"/>
          <p:cNvSpPr txBox="1"/>
          <p:nvPr/>
        </p:nvSpPr>
        <p:spPr>
          <a:xfrm>
            <a:off x="6740858" y="1882446"/>
            <a:ext cx="4664838" cy="1134826"/>
          </a:xfrm>
          <a:prstGeom prst="rect">
            <a:avLst/>
          </a:prstGeom>
          <a:solidFill>
            <a:srgbClr val="97B8BF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38924" name="TextBox 38923"/>
          <p:cNvSpPr txBox="1"/>
          <p:nvPr/>
        </p:nvSpPr>
        <p:spPr>
          <a:xfrm>
            <a:off x="6750403" y="1882446"/>
            <a:ext cx="4655293" cy="11126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Arial"/>
                <a:ea typeface="맑은 고딕"/>
              </a:rPr>
              <a:t>분리 기준</a:t>
            </a:r>
            <a:r>
              <a:rPr kumimoji="0" lang="ko-KR" altLang="en-US" sz="3000" b="1" i="0" baseline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endParaRPr kumimoji="0" lang="ko-KR" altLang="en-US" sz="30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38925" name="표 38924"/>
          <p:cNvGraphicFramePr/>
          <p:nvPr>
            <p:extLst>
              <p:ext uri="{D42A27DB-BD31-4B8C-83A1-F6EECF244321}">
                <p14:modId xmlns:p14="http://schemas.microsoft.com/office/powerpoint/2010/main" val="721163916"/>
              </p:ext>
            </p:extLst>
          </p:nvPr>
        </p:nvGraphicFramePr>
        <p:xfrm>
          <a:off x="6744040" y="3017272"/>
          <a:ext cx="4661656" cy="1710463"/>
        </p:xfrm>
        <a:graphic>
          <a:graphicData uri="http://schemas.openxmlformats.org/drawingml/2006/table">
            <a:tbl>
              <a:tblPr firstRow="1" bandRow="1"/>
              <a:tblGrid>
                <a:gridCol w="2326865"/>
                <a:gridCol w="2334791"/>
              </a:tblGrid>
              <a:tr h="395188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000" b="1" i="0" baseline="0" dirty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훈련 데이터</a:t>
                      </a:r>
                      <a:endParaRPr kumimoji="0" lang="ko-KR" altLang="en-US" sz="2000" b="1" i="0" dirty="0">
                        <a:solidFill>
                          <a:srgbClr val="262626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9C9C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000" b="1" i="0" baseline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테스트 데이터</a:t>
                      </a:r>
                      <a:endParaRPr kumimoji="0" lang="ko-KR" altLang="en-US" sz="2000" b="1" i="0">
                        <a:solidFill>
                          <a:srgbClr val="262626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9C9C9">
                        <a:alpha val="100000"/>
                      </a:srgbClr>
                    </a:solidFill>
                  </a:tcPr>
                </a:tc>
              </a:tr>
              <a:tr h="1314223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4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2015</a:t>
                      </a:r>
                      <a:r>
                        <a:rPr kumimoji="0" lang="ko-KR" altLang="en-US" sz="14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년 </a:t>
                      </a:r>
                      <a:r>
                        <a:rPr kumimoji="0" lang="ko-KR" altLang="en-US" sz="14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~ 2018</a:t>
                      </a:r>
                      <a:r>
                        <a:rPr kumimoji="0" lang="ko-KR" altLang="en-US" sz="14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년</a:t>
                      </a:r>
                      <a:endParaRPr kumimoji="0" lang="ko-KR" altLang="en-US" sz="14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FD5E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4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</a:rPr>
                        <a:t>2019</a:t>
                      </a:r>
                      <a:r>
                        <a:rPr kumimoji="0" lang="ko-KR" altLang="en-US" sz="14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  <a:sym typeface="Arial"/>
                        </a:rPr>
                        <a:t>년</a:t>
                      </a:r>
                      <a:endParaRPr kumimoji="0" lang="ko-KR" altLang="en-US" sz="14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  <a:sym typeface="Arial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FD5EA"/>
                    </a:solidFill>
                  </a:tcPr>
                </a:tc>
              </a:tr>
            </a:tbl>
          </a:graphicData>
        </a:graphic>
      </p:graphicFrame>
      <p:grpSp>
        <p:nvGrpSpPr>
          <p:cNvPr id="38948" name="Group 1"/>
          <p:cNvGrpSpPr/>
          <p:nvPr/>
        </p:nvGrpSpPr>
        <p:grpSpPr>
          <a:xfrm>
            <a:off x="599982" y="5788556"/>
            <a:ext cx="10986674" cy="625379"/>
            <a:chOff x="599982" y="5788556"/>
            <a:chExt cx="10986674" cy="625379"/>
          </a:xfrm>
        </p:grpSpPr>
        <p:sp>
          <p:nvSpPr>
            <p:cNvPr id="38949" name="TextBox 38948"/>
            <p:cNvSpPr txBox="1"/>
            <p:nvPr/>
          </p:nvSpPr>
          <p:spPr>
            <a:xfrm>
              <a:off x="599982" y="5788556"/>
              <a:ext cx="10986674" cy="625379"/>
            </a:xfrm>
            <a:prstGeom prst="rect">
              <a:avLst/>
            </a:prstGeom>
            <a:solidFill>
              <a:srgbClr val="97B8B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sp>
          <p:nvSpPr>
            <p:cNvPr id="38950" name="TextBox 38949"/>
            <p:cNvSpPr txBox="1"/>
            <p:nvPr/>
          </p:nvSpPr>
          <p:spPr>
            <a:xfrm>
              <a:off x="599982" y="5937756"/>
              <a:ext cx="10986674" cy="39362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noAutofit/>
            </a:bodyPr>
            <a:lstStyle/>
            <a:p>
              <a:pPr marL="0" lvl="0" indent="0" algn="ct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1800" b="1" i="0" baseline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</a:rPr>
                <a:t>2015</a:t>
              </a:r>
              <a:r>
                <a:rPr kumimoji="0" lang="ko-KR" altLang="en-US" sz="1800" b="1" i="0" baseline="0">
                  <a:solidFill>
                    <a:srgbClr val="FFFFFF">
                      <a:alpha val="100000"/>
                    </a:srgbClr>
                  </a:solidFill>
                  <a:latin typeface="Arial"/>
                  <a:ea typeface="맑은 고딕"/>
                </a:rPr>
                <a:t>년</a:t>
              </a:r>
              <a:r>
                <a:rPr kumimoji="0" lang="ko-KR" altLang="en-US" sz="1800" b="1" i="0" baseline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</a:rPr>
                <a:t>~2018</a:t>
              </a:r>
              <a:r>
                <a:rPr kumimoji="0" lang="ko-KR" altLang="en-US" sz="1800" b="1" i="0" baseline="0">
                  <a:solidFill>
                    <a:srgbClr val="FFFFFF">
                      <a:alpha val="100000"/>
                    </a:srgbClr>
                  </a:solidFill>
                  <a:latin typeface="Arial"/>
                  <a:ea typeface="맑은 고딕"/>
                </a:rPr>
                <a:t>년 데이터를 학습시켜서 </a:t>
              </a:r>
              <a:r>
                <a:rPr kumimoji="0" lang="ko-KR" altLang="en-US" sz="1800" b="1" i="0" baseline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</a:rPr>
                <a:t>2019</a:t>
              </a:r>
              <a:r>
                <a:rPr kumimoji="0" lang="ko-KR" altLang="en-US" sz="1800" b="1" i="0" baseline="0">
                  <a:solidFill>
                    <a:srgbClr val="FFFFFF">
                      <a:alpha val="100000"/>
                    </a:srgbClr>
                  </a:solidFill>
                  <a:latin typeface="Arial"/>
                  <a:ea typeface="맑은 고딕"/>
                </a:rPr>
                <a:t>년도의 선수들의 등급을 예측할 것이다</a:t>
              </a:r>
              <a:r>
                <a:rPr kumimoji="0" lang="ko-KR" altLang="en-US" sz="1800" b="1" i="0" baseline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</a:rPr>
                <a:t>.</a:t>
              </a:r>
              <a:endParaRPr kumimoji="0" lang="ko-KR" altLang="en-US" sz="1800" b="1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40" name="TextBox 39939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39941" name="TextBox 39940"/>
          <p:cNvSpPr txBox="1"/>
          <p:nvPr/>
        </p:nvSpPr>
        <p:spPr>
          <a:xfrm>
            <a:off x="255532" y="184142"/>
            <a:ext cx="672991" cy="5221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>
                <a:solidFill>
                  <a:srgbClr val="64818D">
                    <a:alpha val="100000"/>
                  </a:srgbClr>
                </a:solidFill>
                <a:latin typeface="맑은 고딕"/>
                <a:ea typeface="맑은 고딕"/>
                <a:cs typeface="+mn-cs"/>
                <a:sym typeface="맑은 고딕"/>
              </a:rPr>
              <a:t>04</a:t>
            </a:r>
            <a:endParaRPr kumimoji="1" lang="ko-KR" altLang="en-US" sz="2800" b="0" i="0">
              <a:solidFill>
                <a:srgbClr val="64818D">
                  <a:alpha val="100000"/>
                </a:srgbClr>
              </a:solidFill>
              <a:latin typeface="맑은 고딕"/>
              <a:ea typeface="맑은 고딕"/>
              <a:cs typeface="+mn-cs"/>
              <a:sym typeface="맑은 고딕"/>
            </a:endParaRPr>
          </a:p>
        </p:txBody>
      </p:sp>
      <p:sp>
        <p:nvSpPr>
          <p:cNvPr id="39942" name="TextBox 39941"/>
          <p:cNvSpPr txBox="1"/>
          <p:nvPr/>
        </p:nvSpPr>
        <p:spPr>
          <a:xfrm>
            <a:off x="928524" y="128547"/>
            <a:ext cx="3871224" cy="52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결과 확인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39943" name="TextBox 39942"/>
          <p:cNvSpPr txBox="1"/>
          <p:nvPr/>
        </p:nvSpPr>
        <p:spPr>
          <a:xfrm>
            <a:off x="842788" y="290474"/>
            <a:ext cx="46049" cy="307889"/>
          </a:xfrm>
          <a:prstGeom prst="rect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pic>
        <p:nvPicPr>
          <p:cNvPr id="39944" name="그림 39943"/>
          <p:cNvPicPr>
            <a:picLocks noChangeAspect="1"/>
          </p:cNvPicPr>
          <p:nvPr/>
        </p:nvPicPr>
        <p:blipFill rotWithShape="1">
          <a:blip r:embed="rId2">
            <a:lum/>
          </a:blip>
          <a:srcRect t="3140" b="3630"/>
          <a:stretch>
            <a:fillRect/>
          </a:stretch>
        </p:blipFill>
        <p:spPr>
          <a:xfrm>
            <a:off x="1414192" y="1482457"/>
            <a:ext cx="8799521" cy="210465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aphicFrame>
        <p:nvGraphicFramePr>
          <p:cNvPr id="39945" name="표 39944"/>
          <p:cNvGraphicFramePr/>
          <p:nvPr/>
        </p:nvGraphicFramePr>
        <p:xfrm>
          <a:off x="1414192" y="4002953"/>
          <a:ext cx="8799520" cy="2445867"/>
        </p:xfrm>
        <a:graphic>
          <a:graphicData uri="http://schemas.openxmlformats.org/drawingml/2006/table">
            <a:tbl>
              <a:tblPr firstRow="1" bandRow="1"/>
              <a:tblGrid>
                <a:gridCol w="4391834"/>
                <a:gridCol w="4407686"/>
              </a:tblGrid>
              <a:tr h="845970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600" b="1" i="0" baseline="0" dirty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독립 변수</a:t>
                      </a:r>
                      <a:endParaRPr kumimoji="0" lang="ko-KR" altLang="en-US" sz="2600" b="1" i="0" dirty="0">
                        <a:solidFill>
                          <a:srgbClr val="262626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9C9C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600" b="1" i="0" baseline="0">
                          <a:solidFill>
                            <a:srgbClr val="262626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종속 변수</a:t>
                      </a:r>
                      <a:endParaRPr kumimoji="0" lang="ko-KR" altLang="en-US" sz="2600" b="1" i="0">
                        <a:solidFill>
                          <a:srgbClr val="262626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9C9C9">
                        <a:alpha val="100000"/>
                      </a:srgbClr>
                    </a:solidFill>
                  </a:tcPr>
                </a:tc>
              </a:tr>
              <a:tr h="1599897">
                <a:tc>
                  <a:txBody>
                    <a:bodyPr/>
                    <a:lstStyle/>
                    <a:p>
                      <a:pPr marL="0" lvl="0" indent="0" algn="l" defTabSz="1028836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출전횟수</a:t>
                      </a:r>
                      <a:r>
                        <a:rPr kumimoji="0" lang="ko-KR" altLang="en-US" sz="13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kumimoji="0" lang="ko-KR" altLang="en-US" sz="13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승률</a:t>
                      </a:r>
                      <a:r>
                        <a:rPr kumimoji="0" lang="ko-KR" altLang="en-US" sz="13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, K, KDA,  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킬 </a:t>
                      </a:r>
                      <a:r>
                        <a:rPr kumimoji="0" lang="ko-KR" altLang="en-US" sz="1300" b="1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관여율</a:t>
                      </a:r>
                      <a:r>
                        <a:rPr kumimoji="0" lang="ko-KR" altLang="en-US" sz="13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kumimoji="0" lang="ko-KR" altLang="en-US" sz="1300" b="1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데스</a:t>
                      </a:r>
                      <a:r>
                        <a:rPr kumimoji="0" lang="ko-KR" altLang="en-US" sz="13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 </a:t>
                      </a:r>
                      <a:r>
                        <a:rPr kumimoji="0" lang="ko-KR" altLang="en-US" sz="1300" b="1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관여율</a:t>
                      </a:r>
                      <a:r>
                        <a:rPr kumimoji="0" lang="ko-KR" altLang="en-US" sz="13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kumimoji="0" lang="ko-KR" altLang="en-US" sz="1300" b="1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퍼스트블러드</a:t>
                      </a:r>
                      <a:r>
                        <a:rPr kumimoji="0" lang="ko-KR" altLang="en-US" sz="13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CS10, </a:t>
                      </a:r>
                      <a:r>
                        <a:rPr kumimoji="0" lang="ko-KR" altLang="en-US" sz="13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분당</a:t>
                      </a:r>
                      <a:r>
                        <a:rPr kumimoji="0" lang="ko-KR" altLang="en-US" sz="13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CS, 15CS</a:t>
                      </a:r>
                      <a:r>
                        <a:rPr kumimoji="0" lang="ko-KR" altLang="en-US" sz="13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비율</a:t>
                      </a:r>
                      <a:r>
                        <a:rPr kumimoji="0" lang="ko-KR" altLang="en-US" sz="13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, GD10, 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골드비율</a:t>
                      </a:r>
                      <a:r>
                        <a:rPr kumimoji="0" lang="ko-KR" altLang="en-US" sz="13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, DPM, DMG, </a:t>
                      </a:r>
                    </a:p>
                    <a:p>
                      <a:pPr marL="0" lvl="0" indent="0" algn="l" defTabSz="1028836" rtl="0" eaLnBrk="1" latinLnBrk="1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3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경기 년도</a:t>
                      </a:r>
                      <a:r>
                        <a:rPr kumimoji="0" lang="ko-KR" altLang="en-US" sz="13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kumimoji="0" lang="ko-KR" altLang="en-US" sz="13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나이</a:t>
                      </a:r>
                      <a:r>
                        <a:rPr kumimoji="0" lang="ko-KR" altLang="en-US" sz="13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, K</a:t>
                      </a:r>
                      <a:r>
                        <a:rPr kumimoji="0" lang="ko-KR" altLang="en-US" sz="13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승률</a:t>
                      </a:r>
                      <a:r>
                        <a:rPr kumimoji="0" lang="ko-KR" altLang="en-US" sz="13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kumimoji="0" lang="ko-KR" altLang="en-US" sz="13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은퇴</a:t>
                      </a:r>
                      <a:r>
                        <a:rPr kumimoji="0" lang="ko-KR" altLang="en-US" sz="13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kumimoji="0" lang="ko-KR" altLang="en-US" sz="13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시즌</a:t>
                      </a:r>
                      <a:r>
                        <a:rPr kumimoji="0" lang="ko-KR" altLang="en-US" sz="13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kumimoji="0" lang="ko-KR" altLang="en-US" sz="13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분당 </a:t>
                      </a:r>
                      <a:r>
                        <a:rPr kumimoji="0" lang="ko-KR" altLang="en-US" sz="1300" b="1" i="0" baseline="0" dirty="0" err="1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와드</a:t>
                      </a:r>
                      <a:r>
                        <a:rPr kumimoji="0" lang="ko-KR" altLang="en-US" sz="13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, KA</a:t>
                      </a:r>
                      <a:endParaRPr kumimoji="0" lang="ko-KR" altLang="en-US" sz="13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FD5E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44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Tier</a:t>
                      </a:r>
                      <a:endParaRPr kumimoji="1" lang="ko-KR" altLang="en-US" sz="44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FFFFFF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FD5EA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39965" name="TextBox 39964"/>
          <p:cNvSpPr txBox="1"/>
          <p:nvPr/>
        </p:nvSpPr>
        <p:spPr>
          <a:xfrm>
            <a:off x="326979" y="768216"/>
            <a:ext cx="9293115" cy="2777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데이터분리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독립변수 및 종속변수 설정  </a:t>
            </a:r>
            <a:r>
              <a:rPr kumimoji="1" lang="ko-KR" altLang="en-US" sz="1800" b="0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모델 빌딩 및 검증  </a:t>
            </a: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결과 파일 출력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1800" b="0" i="0" baseline="0">
                <a:solidFill>
                  <a:srgbClr val="999999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1" i="0">
              <a:solidFill>
                <a:srgbClr val="A6A6A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8195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8197" name="TextBox 8196"/>
          <p:cNvSpPr txBox="1"/>
          <p:nvPr/>
        </p:nvSpPr>
        <p:spPr>
          <a:xfrm>
            <a:off x="326979" y="768216"/>
            <a:ext cx="11600891" cy="29521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5" tIns="45725" rIns="91475" bIns="45725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</a:t>
            </a:r>
            <a:r>
              <a:rPr kumimoji="0" lang="ko-KR" altLang="en-US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kumimoji="0" lang="en-US" altLang="ko-KR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e-sports</a:t>
            </a:r>
            <a:r>
              <a:rPr kumimoji="0" lang="ko-KR" altLang="en-US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의 규모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    </a:t>
            </a: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리그오브레전드란    </a:t>
            </a: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# 유명한 선수    </a:t>
            </a: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MVP 포인트 및 Tier</a:t>
            </a: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    # 결론</a:t>
            </a:r>
            <a:endParaRPr kumimoji="0" lang="ko-KR" altLang="en-US" sz="1800" b="1" i="0" baseline="0">
              <a:solidFill>
                <a:srgbClr val="a6a6a6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grpSp>
        <p:nvGrpSpPr>
          <p:cNvPr id="8206" name="Group 2"/>
          <p:cNvGrpSpPr/>
          <p:nvPr/>
        </p:nvGrpSpPr>
        <p:grpSpPr>
          <a:xfrm rot="0">
            <a:off x="255532" y="80935"/>
            <a:ext cx="3366466" cy="646032"/>
            <a:chOff x="255532" y="80935"/>
            <a:chExt cx="3366466" cy="646032"/>
          </a:xfrm>
        </p:grpSpPr>
        <p:sp>
          <p:nvSpPr>
            <p:cNvPr id="8207" name="TextBox 8206"/>
            <p:cNvSpPr txBox="1"/>
            <p:nvPr/>
          </p:nvSpPr>
          <p:spPr>
            <a:xfrm>
              <a:off x="255532" y="150763"/>
              <a:ext cx="672991" cy="522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800" b="0" i="0" baseline="0">
                  <a:solidFill>
                    <a:srgbClr val="64818d">
                      <a:alpha val="100000"/>
                    </a:srgbClr>
                  </a:solidFill>
                  <a:latin typeface="Arial"/>
                  <a:sym typeface="Arial"/>
                </a:rPr>
                <a:t>01</a:t>
              </a:r>
              <a:endParaRPr kumimoji="1" lang="ko-KR" altLang="en-US" sz="2800" b="0" i="0">
                <a:solidFill>
                  <a:srgbClr val="64818d">
                    <a:alpha val="100000"/>
                  </a:srgbClr>
                </a:solidFill>
                <a:latin typeface="Arial"/>
                <a:sym typeface="Arial"/>
              </a:endParaRPr>
            </a:p>
          </p:txBody>
        </p:sp>
        <p:sp>
          <p:nvSpPr>
            <p:cNvPr id="8208" name="TextBox 8207"/>
            <p:cNvSpPr txBox="1"/>
            <p:nvPr/>
          </p:nvSpPr>
          <p:spPr>
            <a:xfrm>
              <a:off x="928524" y="80935"/>
              <a:ext cx="2693474" cy="646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3600" b="1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Arial"/>
                </a:rPr>
                <a:t>주제 선정</a:t>
              </a:r>
              <a:endParaRPr kumimoji="0" lang="ko-KR" altLang="en-US" sz="36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Arial"/>
              </a:endParaRPr>
            </a:p>
          </p:txBody>
        </p:sp>
        <p:sp>
          <p:nvSpPr>
            <p:cNvPr id="8212" name="TextBox 8211"/>
            <p:cNvSpPr txBox="1"/>
            <p:nvPr/>
          </p:nvSpPr>
          <p:spPr>
            <a:xfrm>
              <a:off x="842788" y="290474"/>
              <a:ext cx="46049" cy="307889"/>
            </a:xfrm>
            <a:prstGeom prst="rect">
              <a:avLst/>
            </a:prstGeom>
            <a:solidFill>
              <a:srgbClr val="64818d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</p:grpSp>
      <p:pic>
        <p:nvPicPr>
          <p:cNvPr id="8213" name=""/>
          <p:cNvPicPr/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73416" y="1573180"/>
            <a:ext cx="3240405" cy="3240405"/>
          </a:xfrm>
          <a:prstGeom prst="rect">
            <a:avLst/>
          </a:prstGeom>
        </p:spPr>
      </p:pic>
      <p:grpSp>
        <p:nvGrpSpPr>
          <p:cNvPr id="8214" name="Group 1"/>
          <p:cNvGrpSpPr/>
          <p:nvPr/>
        </p:nvGrpSpPr>
        <p:grpSpPr>
          <a:xfrm rot="0">
            <a:off x="599982" y="5034870"/>
            <a:ext cx="10986974" cy="1129568"/>
            <a:chOff x="599982" y="5730818"/>
            <a:chExt cx="10986974" cy="1129568"/>
          </a:xfrm>
        </p:grpSpPr>
        <p:sp>
          <p:nvSpPr>
            <p:cNvPr id="8215" name="TextBox 48138"/>
            <p:cNvSpPr txBox="1"/>
            <p:nvPr/>
          </p:nvSpPr>
          <p:spPr>
            <a:xfrm>
              <a:off x="600282" y="5730818"/>
              <a:ext cx="10986674" cy="1129568"/>
            </a:xfrm>
            <a:prstGeom prst="rect">
              <a:avLst/>
            </a:prstGeom>
            <a:solidFill>
              <a:srgbClr val="b5cfe4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sp>
          <p:nvSpPr>
            <p:cNvPr id="8216" name="TextBox 48139"/>
            <p:cNvSpPr txBox="1"/>
            <p:nvPr/>
          </p:nvSpPr>
          <p:spPr>
            <a:xfrm>
              <a:off x="599982" y="5952045"/>
              <a:ext cx="10986674" cy="71097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ctr" anchorCtr="0">
              <a:noAutofit/>
            </a:bodyPr>
            <a:lstStyle/>
            <a:p>
              <a:pPr marL="0" lvl="0" indent="0" algn="ct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2600" b="1" i="0">
                  <a:solidFill>
                    <a:schemeClr val="dk1"/>
                  </a:solidFill>
                  <a:latin typeface="맑은 고딕"/>
                  <a:ea typeface="맑은 고딕"/>
                </a:rPr>
                <a:t>E-sports</a:t>
              </a:r>
              <a:r>
                <a:rPr kumimoji="0" lang="ko-KR" altLang="en-US" sz="2600" b="1" i="0">
                  <a:solidFill>
                    <a:schemeClr val="dk1"/>
                  </a:solidFill>
                  <a:latin typeface="맑은 고딕"/>
                  <a:ea typeface="맑은 고딕"/>
                </a:rPr>
                <a:t> 프로게이머</a:t>
              </a:r>
              <a:r>
                <a:rPr kumimoji="0" lang="en-US" altLang="ko-KR" sz="2600" b="1" i="0">
                  <a:solidFill>
                    <a:schemeClr val="dk1"/>
                  </a:solidFill>
                  <a:latin typeface="맑은 고딕"/>
                  <a:ea typeface="맑은 고딕"/>
                </a:rPr>
                <a:t>(</a:t>
              </a:r>
              <a:r>
                <a:rPr kumimoji="0" lang="ko-KR" altLang="en-US" sz="2600" b="1" i="0">
                  <a:solidFill>
                    <a:schemeClr val="dk1"/>
                  </a:solidFill>
                  <a:latin typeface="맑은 고딕"/>
                  <a:ea typeface="맑은 고딕"/>
                </a:rPr>
                <a:t>선수</a:t>
              </a:r>
              <a:r>
                <a:rPr kumimoji="0" lang="en-US" altLang="ko-KR" sz="2600" b="1" i="0">
                  <a:solidFill>
                    <a:schemeClr val="dk1"/>
                  </a:solidFill>
                  <a:latin typeface="맑은 고딕"/>
                  <a:ea typeface="맑은 고딕"/>
                </a:rPr>
                <a:t>)</a:t>
              </a:r>
              <a:r>
                <a:rPr kumimoji="0" lang="ko-KR" altLang="en-US" sz="2600" b="1" i="0">
                  <a:solidFill>
                    <a:schemeClr val="dk1"/>
                  </a:solidFill>
                  <a:latin typeface="맑은 고딕"/>
                  <a:ea typeface="맑은 고딕"/>
                </a:rPr>
                <a:t>들의 선수가치를 미리 예측할 수 있을까</a:t>
              </a:r>
              <a:r>
                <a:rPr kumimoji="0" lang="en-US" altLang="ko-KR" sz="2600" b="1" i="0">
                  <a:solidFill>
                    <a:schemeClr val="dk1"/>
                  </a:solidFill>
                  <a:latin typeface="맑은 고딕"/>
                  <a:ea typeface="맑은 고딕"/>
                </a:rPr>
                <a:t>?</a:t>
              </a:r>
              <a:endParaRPr kumimoji="0" lang="en-US" altLang="ko-KR" sz="2600" b="1" i="0">
                <a:solidFill>
                  <a:schemeClr val="dk1"/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TextBox 40963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40965" name="TextBox 40964"/>
          <p:cNvSpPr txBox="1"/>
          <p:nvPr/>
        </p:nvSpPr>
        <p:spPr>
          <a:xfrm>
            <a:off x="255532" y="184142"/>
            <a:ext cx="672991" cy="5221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>
                <a:solidFill>
                  <a:srgbClr val="64818D">
                    <a:alpha val="100000"/>
                  </a:srgbClr>
                </a:solidFill>
                <a:latin typeface="맑은 고딕"/>
                <a:ea typeface="맑은 고딕"/>
                <a:cs typeface="+mn-cs"/>
                <a:sym typeface="맑은 고딕"/>
              </a:rPr>
              <a:t>04</a:t>
            </a:r>
            <a:endParaRPr kumimoji="1" lang="ko-KR" altLang="en-US" sz="2800" b="0" i="0">
              <a:solidFill>
                <a:srgbClr val="64818D">
                  <a:alpha val="100000"/>
                </a:srgbClr>
              </a:solidFill>
              <a:latin typeface="맑은 고딕"/>
              <a:ea typeface="맑은 고딕"/>
              <a:cs typeface="+mn-cs"/>
              <a:sym typeface="맑은 고딕"/>
            </a:endParaRPr>
          </a:p>
        </p:txBody>
      </p:sp>
      <p:sp>
        <p:nvSpPr>
          <p:cNvPr id="40966" name="TextBox 40965"/>
          <p:cNvSpPr txBox="1"/>
          <p:nvPr/>
        </p:nvSpPr>
        <p:spPr>
          <a:xfrm>
            <a:off x="928524" y="128547"/>
            <a:ext cx="3871224" cy="52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결과 확인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0967" name="TextBox 40966"/>
          <p:cNvSpPr txBox="1"/>
          <p:nvPr/>
        </p:nvSpPr>
        <p:spPr>
          <a:xfrm>
            <a:off x="842788" y="290474"/>
            <a:ext cx="46049" cy="307889"/>
          </a:xfrm>
          <a:prstGeom prst="rect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40968" name="TextBox 40967"/>
          <p:cNvSpPr txBox="1"/>
          <p:nvPr/>
        </p:nvSpPr>
        <p:spPr>
          <a:xfrm>
            <a:off x="387261" y="1339620"/>
            <a:ext cx="4680690" cy="4777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1. RandomForest</a:t>
            </a:r>
            <a:endParaRPr kumimoji="0" lang="ko-KR" altLang="en-US" sz="2400" b="1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  <a:sym typeface="Arial"/>
            </a:endParaRPr>
          </a:p>
        </p:txBody>
      </p:sp>
      <p:sp>
        <p:nvSpPr>
          <p:cNvPr id="40970" name="TextBox 40969"/>
          <p:cNvSpPr txBox="1"/>
          <p:nvPr/>
        </p:nvSpPr>
        <p:spPr>
          <a:xfrm>
            <a:off x="326979" y="768216"/>
            <a:ext cx="9293115" cy="2777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데이터분리  # 독립변수 및 종속변수 설정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모델 빌딩 및 검증  </a:t>
            </a: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결과 파일 출력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999999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1" i="0">
              <a:solidFill>
                <a:srgbClr val="A6A6A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40972" name="표 4097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7734431"/>
              </p:ext>
            </p:extLst>
          </p:nvPr>
        </p:nvGraphicFramePr>
        <p:xfrm>
          <a:off x="468058" y="1944243"/>
          <a:ext cx="9003375" cy="36004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00675"/>
                <a:gridCol w="1800675"/>
                <a:gridCol w="1800675"/>
                <a:gridCol w="1800675"/>
                <a:gridCol w="1800675"/>
              </a:tblGrid>
              <a:tr h="40005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precision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f1-score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support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Accuracy</a:t>
                      </a:r>
                      <a:endParaRPr lang="en-US" altLang="ko-KR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  <a:r>
                        <a:rPr lang="en-US" altLang="ko-KR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acro </a:t>
                      </a:r>
                      <a:r>
                        <a:rPr lang="en-US" altLang="ko-KR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avg</a:t>
                      </a:r>
                      <a:endParaRPr lang="en-US" altLang="ko-KR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b="1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  <a:r>
                        <a:rPr lang="en-US" altLang="ko-KR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eighted </a:t>
                      </a:r>
                      <a:r>
                        <a:rPr lang="en-US" altLang="ko-KR" b="1" dirty="0" err="1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avg</a:t>
                      </a:r>
                      <a:endParaRPr lang="en-US" altLang="ko-KR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0973" name="TextBox 40972"/>
          <p:cNvSpPr txBox="1"/>
          <p:nvPr/>
        </p:nvSpPr>
        <p:spPr>
          <a:xfrm>
            <a:off x="3046646" y="3230664"/>
            <a:ext cx="6093291" cy="3938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 </a:t>
            </a:r>
            <a:endParaRPr lang="ko-KR" altLang="en-US"/>
          </a:p>
        </p:txBody>
      </p:sp>
      <p:sp>
        <p:nvSpPr>
          <p:cNvPr id="40974" name="TextBox 40973"/>
          <p:cNvSpPr txBox="1"/>
          <p:nvPr/>
        </p:nvSpPr>
        <p:spPr>
          <a:xfrm>
            <a:off x="468058" y="5688711"/>
            <a:ext cx="4680690" cy="4777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정확도 </a:t>
            </a:r>
            <a:r>
              <a:rPr kumimoji="0" lang="en-US" altLang="ko-KR" sz="20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:</a:t>
            </a:r>
            <a:r>
              <a:rPr kumimoji="0" lang="ko-KR" altLang="en-US" sz="20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 </a:t>
            </a:r>
            <a:r>
              <a:rPr kumimoji="0" lang="en-US" altLang="ko-KR" sz="20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0.7864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8058" y="5689468"/>
            <a:ext cx="1808130" cy="431748"/>
          </a:xfrm>
          <a:prstGeom prst="rect">
            <a:avLst/>
          </a:prstGeom>
          <a:noFill/>
          <a:ln w="57324" cap="flat" cmpd="sng" algn="ctr">
            <a:solidFill>
              <a:srgbClr val="FFC000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TextBox 41987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41989" name="TextBox 41988"/>
          <p:cNvSpPr txBox="1"/>
          <p:nvPr/>
        </p:nvSpPr>
        <p:spPr>
          <a:xfrm>
            <a:off x="255532" y="184142"/>
            <a:ext cx="672991" cy="5221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>
                <a:solidFill>
                  <a:srgbClr val="64818D">
                    <a:alpha val="100000"/>
                  </a:srgbClr>
                </a:solidFill>
                <a:latin typeface="맑은 고딕"/>
                <a:ea typeface="맑은 고딕"/>
                <a:cs typeface="+mn-cs"/>
                <a:sym typeface="맑은 고딕"/>
              </a:rPr>
              <a:t>04</a:t>
            </a:r>
            <a:endParaRPr kumimoji="1" lang="ko-KR" altLang="en-US" sz="2800" b="0" i="0">
              <a:solidFill>
                <a:srgbClr val="64818D">
                  <a:alpha val="100000"/>
                </a:srgbClr>
              </a:solidFill>
              <a:latin typeface="맑은 고딕"/>
              <a:ea typeface="맑은 고딕"/>
              <a:cs typeface="+mn-cs"/>
              <a:sym typeface="맑은 고딕"/>
            </a:endParaRPr>
          </a:p>
        </p:txBody>
      </p:sp>
      <p:sp>
        <p:nvSpPr>
          <p:cNvPr id="41990" name="TextBox 41989"/>
          <p:cNvSpPr txBox="1"/>
          <p:nvPr/>
        </p:nvSpPr>
        <p:spPr>
          <a:xfrm>
            <a:off x="928524" y="128547"/>
            <a:ext cx="3871224" cy="52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결과 확인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1991" name="TextBox 41990"/>
          <p:cNvSpPr txBox="1"/>
          <p:nvPr/>
        </p:nvSpPr>
        <p:spPr>
          <a:xfrm>
            <a:off x="842788" y="290474"/>
            <a:ext cx="46049" cy="307889"/>
          </a:xfrm>
          <a:prstGeom prst="rect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41992" name="TextBox 41991"/>
          <p:cNvSpPr txBox="1"/>
          <p:nvPr/>
        </p:nvSpPr>
        <p:spPr>
          <a:xfrm>
            <a:off x="387261" y="1339620"/>
            <a:ext cx="4680690" cy="4777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2. SVM</a:t>
            </a:r>
            <a:endParaRPr kumimoji="0" lang="ko-KR" altLang="en-US" sz="2400" b="1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  <a:sym typeface="Arial"/>
            </a:endParaRPr>
          </a:p>
        </p:txBody>
      </p:sp>
      <p:sp>
        <p:nvSpPr>
          <p:cNvPr id="41994" name="TextBox 41993"/>
          <p:cNvSpPr txBox="1"/>
          <p:nvPr/>
        </p:nvSpPr>
        <p:spPr>
          <a:xfrm>
            <a:off x="326979" y="768216"/>
            <a:ext cx="9293115" cy="2777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데이터분리  # 독립변수 및 종속변수 설정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모델 빌딩 및 검증  </a:t>
            </a: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#결과 파일 출력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999999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1" i="0">
              <a:solidFill>
                <a:srgbClr val="A6A6A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41996" name="표 4199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737674"/>
              </p:ext>
            </p:extLst>
          </p:nvPr>
        </p:nvGraphicFramePr>
        <p:xfrm>
          <a:off x="468058" y="1944243"/>
          <a:ext cx="9003375" cy="360045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800675"/>
                <a:gridCol w="1800675"/>
                <a:gridCol w="1800675"/>
                <a:gridCol w="1800675"/>
                <a:gridCol w="1800675"/>
              </a:tblGrid>
              <a:tr h="40005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precision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f1-score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support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ccuracy</a:t>
                      </a:r>
                      <a:endParaRPr lang="en-US" altLang="ko-KR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acro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avg</a:t>
                      </a:r>
                      <a:endParaRPr lang="en-US" altLang="ko-KR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eighted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avg</a:t>
                      </a:r>
                      <a:endParaRPr lang="en-US" altLang="ko-KR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0.70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1997" name="TextBox 41996"/>
          <p:cNvSpPr txBox="1"/>
          <p:nvPr/>
        </p:nvSpPr>
        <p:spPr>
          <a:xfrm>
            <a:off x="468058" y="5688711"/>
            <a:ext cx="4680690" cy="4777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정확도 </a:t>
            </a:r>
            <a:r>
              <a:rPr kumimoji="0" lang="en-US" altLang="ko-KR" sz="20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:</a:t>
            </a:r>
            <a:r>
              <a:rPr kumimoji="0" lang="ko-KR" altLang="en-US" sz="20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 </a:t>
            </a:r>
            <a:r>
              <a:rPr kumimoji="0" lang="en-US" altLang="ko-KR" sz="20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0.767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8058" y="5689468"/>
            <a:ext cx="1808130" cy="431748"/>
          </a:xfrm>
          <a:prstGeom prst="rect">
            <a:avLst/>
          </a:prstGeom>
          <a:noFill/>
          <a:ln w="57324" cap="flat" cmpd="sng" algn="ctr">
            <a:solidFill>
              <a:srgbClr val="FFC000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2" name="TextBox 43011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43013" name="TextBox 43012"/>
          <p:cNvSpPr txBox="1"/>
          <p:nvPr/>
        </p:nvSpPr>
        <p:spPr>
          <a:xfrm>
            <a:off x="255532" y="184142"/>
            <a:ext cx="672991" cy="5221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>
                <a:solidFill>
                  <a:srgbClr val="64818D">
                    <a:alpha val="100000"/>
                  </a:srgbClr>
                </a:solidFill>
                <a:latin typeface="맑은 고딕"/>
                <a:ea typeface="맑은 고딕"/>
                <a:cs typeface="+mn-cs"/>
                <a:sym typeface="맑은 고딕"/>
              </a:rPr>
              <a:t>04</a:t>
            </a:r>
            <a:endParaRPr kumimoji="1" lang="ko-KR" altLang="en-US" sz="2800" b="0" i="0">
              <a:solidFill>
                <a:srgbClr val="64818D">
                  <a:alpha val="100000"/>
                </a:srgbClr>
              </a:solidFill>
              <a:latin typeface="맑은 고딕"/>
              <a:ea typeface="맑은 고딕"/>
              <a:cs typeface="+mn-cs"/>
              <a:sym typeface="맑은 고딕"/>
            </a:endParaRPr>
          </a:p>
        </p:txBody>
      </p:sp>
      <p:sp>
        <p:nvSpPr>
          <p:cNvPr id="43014" name="TextBox 43013"/>
          <p:cNvSpPr txBox="1"/>
          <p:nvPr/>
        </p:nvSpPr>
        <p:spPr>
          <a:xfrm>
            <a:off x="928524" y="128547"/>
            <a:ext cx="3871224" cy="52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결과 확인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3015" name="TextBox 43014"/>
          <p:cNvSpPr txBox="1"/>
          <p:nvPr/>
        </p:nvSpPr>
        <p:spPr>
          <a:xfrm>
            <a:off x="842788" y="290474"/>
            <a:ext cx="46049" cy="307889"/>
          </a:xfrm>
          <a:prstGeom prst="rect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43016" name="TextBox 43015"/>
          <p:cNvSpPr txBox="1"/>
          <p:nvPr/>
        </p:nvSpPr>
        <p:spPr>
          <a:xfrm>
            <a:off x="387261" y="1339620"/>
            <a:ext cx="4680690" cy="4777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3. LightGBM</a:t>
            </a:r>
            <a:endParaRPr kumimoji="0" lang="ko-KR" altLang="en-US" sz="2400" b="1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  <a:sym typeface="Arial"/>
            </a:endParaRPr>
          </a:p>
        </p:txBody>
      </p:sp>
      <p:sp>
        <p:nvSpPr>
          <p:cNvPr id="43018" name="TextBox 43017"/>
          <p:cNvSpPr txBox="1"/>
          <p:nvPr/>
        </p:nvSpPr>
        <p:spPr>
          <a:xfrm>
            <a:off x="326979" y="768216"/>
            <a:ext cx="9293115" cy="2777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데이터분리  # 독립변수 및 종속변수 설정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모델 빌딩 및 검증  </a:t>
            </a: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#결과 파일 출력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999999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1" i="0">
              <a:solidFill>
                <a:srgbClr val="A6A6A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43020" name="표 430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757670"/>
              </p:ext>
            </p:extLst>
          </p:nvPr>
        </p:nvGraphicFramePr>
        <p:xfrm>
          <a:off x="468058" y="1944243"/>
          <a:ext cx="9003375" cy="360045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800675"/>
                <a:gridCol w="1800675"/>
                <a:gridCol w="1800675"/>
                <a:gridCol w="1800675"/>
                <a:gridCol w="1800675"/>
              </a:tblGrid>
              <a:tr h="40005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precision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f1-score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support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0.27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ccuracy</a:t>
                      </a:r>
                      <a:endParaRPr lang="en-US" altLang="ko-KR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acro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avg</a:t>
                      </a:r>
                      <a:endParaRPr lang="en-US" altLang="ko-KR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eighted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avg</a:t>
                      </a:r>
                      <a:endParaRPr lang="en-US" altLang="ko-KR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3021" name="TextBox 43020"/>
          <p:cNvSpPr txBox="1"/>
          <p:nvPr/>
        </p:nvSpPr>
        <p:spPr>
          <a:xfrm>
            <a:off x="468058" y="5688711"/>
            <a:ext cx="4680690" cy="4777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정확도 </a:t>
            </a:r>
            <a:r>
              <a:rPr kumimoji="0" lang="en-US" altLang="ko-KR" sz="20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:</a:t>
            </a:r>
            <a:r>
              <a:rPr kumimoji="0" lang="ko-KR" altLang="en-US" sz="20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 </a:t>
            </a:r>
            <a:r>
              <a:rPr kumimoji="0" lang="en-US" altLang="ko-KR" sz="20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0.8301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8058" y="5689468"/>
            <a:ext cx="1808130" cy="431748"/>
          </a:xfrm>
          <a:prstGeom prst="rect">
            <a:avLst/>
          </a:prstGeom>
          <a:noFill/>
          <a:ln w="57324" cap="flat" cmpd="sng" algn="ctr">
            <a:solidFill>
              <a:srgbClr val="FFC000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6" name="TextBox 44035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44037" name="TextBox 44036"/>
          <p:cNvSpPr txBox="1"/>
          <p:nvPr/>
        </p:nvSpPr>
        <p:spPr>
          <a:xfrm>
            <a:off x="255532" y="184142"/>
            <a:ext cx="672991" cy="5221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>
                <a:solidFill>
                  <a:srgbClr val="64818D">
                    <a:alpha val="100000"/>
                  </a:srgbClr>
                </a:solidFill>
                <a:latin typeface="맑은 고딕"/>
                <a:ea typeface="맑은 고딕"/>
                <a:cs typeface="+mn-cs"/>
                <a:sym typeface="맑은 고딕"/>
              </a:rPr>
              <a:t>04</a:t>
            </a:r>
            <a:endParaRPr kumimoji="1" lang="ko-KR" altLang="en-US" sz="2800" b="0" i="0">
              <a:solidFill>
                <a:srgbClr val="64818D">
                  <a:alpha val="100000"/>
                </a:srgbClr>
              </a:solidFill>
              <a:latin typeface="맑은 고딕"/>
              <a:ea typeface="맑은 고딕"/>
              <a:cs typeface="+mn-cs"/>
              <a:sym typeface="맑은 고딕"/>
            </a:endParaRPr>
          </a:p>
        </p:txBody>
      </p:sp>
      <p:sp>
        <p:nvSpPr>
          <p:cNvPr id="44038" name="TextBox 44037"/>
          <p:cNvSpPr txBox="1"/>
          <p:nvPr/>
        </p:nvSpPr>
        <p:spPr>
          <a:xfrm>
            <a:off x="928524" y="128547"/>
            <a:ext cx="3871224" cy="52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결과 확인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4039" name="TextBox 44038"/>
          <p:cNvSpPr txBox="1"/>
          <p:nvPr/>
        </p:nvSpPr>
        <p:spPr>
          <a:xfrm>
            <a:off x="842788" y="290474"/>
            <a:ext cx="46049" cy="307889"/>
          </a:xfrm>
          <a:prstGeom prst="rect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44040" name="TextBox 44039"/>
          <p:cNvSpPr txBox="1"/>
          <p:nvPr/>
        </p:nvSpPr>
        <p:spPr>
          <a:xfrm>
            <a:off x="387261" y="1339620"/>
            <a:ext cx="4680690" cy="4777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4. XGBoost</a:t>
            </a:r>
            <a:endParaRPr kumimoji="0" lang="ko-KR" altLang="en-US" sz="2400" b="1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  <a:sym typeface="Arial"/>
            </a:endParaRPr>
          </a:p>
        </p:txBody>
      </p:sp>
      <p:sp>
        <p:nvSpPr>
          <p:cNvPr id="44042" name="TextBox 44041"/>
          <p:cNvSpPr txBox="1"/>
          <p:nvPr/>
        </p:nvSpPr>
        <p:spPr>
          <a:xfrm>
            <a:off x="326979" y="768216"/>
            <a:ext cx="9293115" cy="2777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 dirty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데이터분리  # 독립변수 및 종속변수 설정  </a:t>
            </a:r>
            <a:r>
              <a:rPr kumimoji="0" lang="ko-KR" altLang="en-US" sz="1800" b="1" i="0" baseline="0" dirty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모델 빌딩 및 검증  </a:t>
            </a:r>
            <a:r>
              <a:rPr kumimoji="0" lang="ko-KR" altLang="en-US" sz="1800" b="1" i="0" baseline="0" dirty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결과 파일 출력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 dirty="0">
                <a:solidFill>
                  <a:srgbClr val="999999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1" i="0" dirty="0">
              <a:solidFill>
                <a:srgbClr val="A6A6A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44044" name="표 440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143933"/>
              </p:ext>
            </p:extLst>
          </p:nvPr>
        </p:nvGraphicFramePr>
        <p:xfrm>
          <a:off x="468058" y="1944243"/>
          <a:ext cx="9003375" cy="360045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800675"/>
                <a:gridCol w="1800675"/>
                <a:gridCol w="1800675"/>
                <a:gridCol w="1800675"/>
                <a:gridCol w="1800675"/>
              </a:tblGrid>
              <a:tr h="40005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precision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f1-score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support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ccuracy</a:t>
                      </a:r>
                      <a:endParaRPr lang="en-US" altLang="ko-KR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acro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avg</a:t>
                      </a:r>
                      <a:endParaRPr lang="en-US" altLang="ko-KR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eighted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avg</a:t>
                      </a:r>
                      <a:endParaRPr lang="en-US" altLang="ko-KR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4045" name="TextBox 44044"/>
          <p:cNvSpPr txBox="1"/>
          <p:nvPr/>
        </p:nvSpPr>
        <p:spPr>
          <a:xfrm>
            <a:off x="468058" y="5688711"/>
            <a:ext cx="4680690" cy="4777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정확도 </a:t>
            </a:r>
            <a:r>
              <a:rPr kumimoji="0" lang="en-US" altLang="ko-KR" sz="20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:</a:t>
            </a:r>
            <a:r>
              <a:rPr kumimoji="0" lang="ko-KR" altLang="en-US" sz="20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 </a:t>
            </a:r>
            <a:r>
              <a:rPr kumimoji="0" lang="en-US" altLang="ko-KR" sz="20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0.835</a:t>
            </a:r>
            <a:r>
              <a:rPr kumimoji="0" lang="ko-KR" altLang="en-US" sz="20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8058" y="5689468"/>
            <a:ext cx="1808130" cy="431748"/>
          </a:xfrm>
          <a:prstGeom prst="rect">
            <a:avLst/>
          </a:prstGeom>
          <a:noFill/>
          <a:ln w="57324" cap="flat" cmpd="sng" algn="ctr">
            <a:solidFill>
              <a:srgbClr val="FFC000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0" name="TextBox 45059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45061" name="TextBox 45060"/>
          <p:cNvSpPr txBox="1"/>
          <p:nvPr/>
        </p:nvSpPr>
        <p:spPr>
          <a:xfrm>
            <a:off x="255532" y="184142"/>
            <a:ext cx="672991" cy="5221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>
                <a:solidFill>
                  <a:srgbClr val="64818D">
                    <a:alpha val="100000"/>
                  </a:srgbClr>
                </a:solidFill>
                <a:latin typeface="맑은 고딕"/>
                <a:ea typeface="맑은 고딕"/>
                <a:cs typeface="+mn-cs"/>
                <a:sym typeface="맑은 고딕"/>
              </a:rPr>
              <a:t>04</a:t>
            </a:r>
            <a:endParaRPr kumimoji="1" lang="ko-KR" altLang="en-US" sz="2800" b="0" i="0">
              <a:solidFill>
                <a:srgbClr val="64818D">
                  <a:alpha val="100000"/>
                </a:srgbClr>
              </a:solidFill>
              <a:latin typeface="맑은 고딕"/>
              <a:ea typeface="맑은 고딕"/>
              <a:cs typeface="+mn-cs"/>
              <a:sym typeface="맑은 고딕"/>
            </a:endParaRPr>
          </a:p>
        </p:txBody>
      </p:sp>
      <p:sp>
        <p:nvSpPr>
          <p:cNvPr id="45062" name="TextBox 45061"/>
          <p:cNvSpPr txBox="1"/>
          <p:nvPr/>
        </p:nvSpPr>
        <p:spPr>
          <a:xfrm>
            <a:off x="928524" y="128547"/>
            <a:ext cx="3871224" cy="52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결과 확인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5063" name="TextBox 45062"/>
          <p:cNvSpPr txBox="1"/>
          <p:nvPr/>
        </p:nvSpPr>
        <p:spPr>
          <a:xfrm>
            <a:off x="842788" y="290474"/>
            <a:ext cx="46049" cy="307889"/>
          </a:xfrm>
          <a:prstGeom prst="rect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45064" name="TextBox 45063"/>
          <p:cNvSpPr txBox="1"/>
          <p:nvPr/>
        </p:nvSpPr>
        <p:spPr>
          <a:xfrm>
            <a:off x="387261" y="1339620"/>
            <a:ext cx="4680690" cy="4777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5. 요약</a:t>
            </a:r>
            <a:endParaRPr kumimoji="0" lang="ko-KR" altLang="en-US" sz="2400" b="1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  <a:sym typeface="Arial"/>
            </a:endParaRPr>
          </a:p>
        </p:txBody>
      </p:sp>
      <p:graphicFrame>
        <p:nvGraphicFramePr>
          <p:cNvPr id="45065" name="표 45064"/>
          <p:cNvGraphicFramePr/>
          <p:nvPr>
            <p:extLst>
              <p:ext uri="{D42A27DB-BD31-4B8C-83A1-F6EECF244321}">
                <p14:modId xmlns:p14="http://schemas.microsoft.com/office/powerpoint/2010/main" val="2597636567"/>
              </p:ext>
            </p:extLst>
          </p:nvPr>
        </p:nvGraphicFramePr>
        <p:xfrm>
          <a:off x="3069684" y="2060224"/>
          <a:ext cx="6550408" cy="3236353"/>
        </p:xfrm>
        <a:graphic>
          <a:graphicData uri="http://schemas.openxmlformats.org/drawingml/2006/table">
            <a:tbl>
              <a:tblPr firstRow="1" bandRow="1"/>
              <a:tblGrid>
                <a:gridCol w="2480809"/>
                <a:gridCol w="4069599"/>
              </a:tblGrid>
              <a:tr h="914235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000" b="1" i="0" baseline="0" dirty="0" err="1">
                          <a:solidFill>
                            <a:schemeClr val="tx1"/>
                          </a:solidFill>
                          <a:latin typeface="Arial"/>
                          <a:ea typeface="맑은 고딕"/>
                        </a:rPr>
                        <a:t>머신러닝</a:t>
                      </a:r>
                      <a:r>
                        <a:rPr kumimoji="0" lang="ko-KR" altLang="en-US" sz="2000" b="1" i="0" baseline="0" dirty="0">
                          <a:solidFill>
                            <a:schemeClr val="tx1"/>
                          </a:solidFill>
                          <a:latin typeface="Arial"/>
                          <a:ea typeface="맑은 고딕"/>
                        </a:rPr>
                        <a:t> 모델</a:t>
                      </a:r>
                      <a:endParaRPr kumimoji="0" lang="ko-KR" altLang="en-US" sz="2000" b="1" i="0" dirty="0">
                        <a:solidFill>
                          <a:schemeClr val="tx1"/>
                        </a:solidFill>
                        <a:latin typeface="Arial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9C9C9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2000" b="1" i="0" baseline="0" dirty="0">
                          <a:solidFill>
                            <a:schemeClr val="tx1"/>
                          </a:solidFill>
                          <a:latin typeface="Arial"/>
                          <a:ea typeface="맑은 고딕"/>
                        </a:rPr>
                        <a:t>정확도</a:t>
                      </a:r>
                      <a:endParaRPr kumimoji="0" lang="ko-KR" altLang="en-US" sz="2000" b="1" i="0" dirty="0">
                        <a:solidFill>
                          <a:schemeClr val="tx1"/>
                        </a:solidFill>
                        <a:latin typeface="Arial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9C9C9">
                        <a:alpha val="100000"/>
                      </a:srgbClr>
                    </a:solidFill>
                  </a:tcPr>
                </a:tc>
              </a:tr>
              <a:tr h="582511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5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RandomForest</a:t>
                      </a:r>
                      <a:endParaRPr kumimoji="0" lang="ko-KR" altLang="en-US" sz="15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0.7864</a:t>
                      </a:r>
                      <a:endParaRPr kumimoji="0" lang="ko-KR" altLang="en-US" sz="1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2511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5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SVM</a:t>
                      </a:r>
                      <a:endParaRPr kumimoji="0" lang="ko-KR" altLang="en-US" sz="15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0.767</a:t>
                      </a:r>
                      <a:endParaRPr kumimoji="0" lang="ko-KR" altLang="en-US" sz="1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2511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5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LightGBM</a:t>
                      </a:r>
                      <a:endParaRPr kumimoji="0" lang="ko-KR" altLang="en-US" sz="15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0.8301</a:t>
                      </a:r>
                      <a:endParaRPr kumimoji="0" lang="ko-KR" altLang="en-US" sz="1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74585"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5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XGBoost</a:t>
                      </a:r>
                      <a:endParaRPr kumimoji="0" lang="ko-KR" altLang="en-US" sz="15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500" b="0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0.835</a:t>
                      </a:r>
                      <a:endParaRPr kumimoji="0" lang="ko-KR" altLang="en-US" sz="1500" b="0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anchor="ctr">
                    <a:lnL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26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grpSp>
        <p:nvGrpSpPr>
          <p:cNvPr id="45112" name="Group 1"/>
          <p:cNvGrpSpPr/>
          <p:nvPr/>
        </p:nvGrpSpPr>
        <p:grpSpPr>
          <a:xfrm>
            <a:off x="599982" y="5706001"/>
            <a:ext cx="10986674" cy="625379"/>
            <a:chOff x="599982" y="5706001"/>
            <a:chExt cx="10986674" cy="625379"/>
          </a:xfrm>
        </p:grpSpPr>
        <p:sp>
          <p:nvSpPr>
            <p:cNvPr id="45113" name="TextBox 45112"/>
            <p:cNvSpPr txBox="1"/>
            <p:nvPr/>
          </p:nvSpPr>
          <p:spPr>
            <a:xfrm>
              <a:off x="599982" y="5706001"/>
              <a:ext cx="10986674" cy="625379"/>
            </a:xfrm>
            <a:prstGeom prst="rect">
              <a:avLst/>
            </a:prstGeom>
            <a:solidFill>
              <a:srgbClr val="97B8B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sp>
          <p:nvSpPr>
            <p:cNvPr id="45114" name="TextBox 45113"/>
            <p:cNvSpPr txBox="1"/>
            <p:nvPr/>
          </p:nvSpPr>
          <p:spPr>
            <a:xfrm>
              <a:off x="599982" y="5855202"/>
              <a:ext cx="10986674" cy="39362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noAutofit/>
            </a:bodyPr>
            <a:lstStyle/>
            <a:p>
              <a:pPr marL="0" lvl="0" indent="0" algn="ct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1800" b="1" i="0" baseline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</a:rPr>
                <a:t>4</a:t>
              </a:r>
              <a:r>
                <a:rPr kumimoji="0" lang="ko-KR" altLang="en-US" sz="1800" b="1" i="0" baseline="0">
                  <a:solidFill>
                    <a:srgbClr val="FFFFFF">
                      <a:alpha val="100000"/>
                    </a:srgbClr>
                  </a:solidFill>
                  <a:latin typeface="Arial"/>
                  <a:ea typeface="맑은 고딕"/>
                </a:rPr>
                <a:t>개의 머신러닝 모델 중 </a:t>
              </a:r>
              <a:r>
                <a:rPr kumimoji="0" lang="ko-KR" altLang="en-US" sz="1800" b="1" i="0" baseline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</a:rPr>
                <a:t>XGBoost</a:t>
              </a:r>
              <a:r>
                <a:rPr kumimoji="0" lang="ko-KR" altLang="en-US" sz="1800" b="1" i="0" baseline="0">
                  <a:solidFill>
                    <a:srgbClr val="FFFFFF">
                      <a:alpha val="100000"/>
                    </a:srgbClr>
                  </a:solidFill>
                  <a:latin typeface="Arial"/>
                  <a:ea typeface="맑은 고딕"/>
                </a:rPr>
                <a:t>가 정확도가 제일 높았음</a:t>
              </a:r>
              <a:r>
                <a:rPr kumimoji="0" lang="ko-KR" altLang="en-US" sz="1800" b="1" i="0" baseline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</a:rPr>
                <a:t>.</a:t>
              </a:r>
              <a:endParaRPr kumimoji="0" lang="ko-KR" altLang="en-US" sz="1800" b="1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5115" name="TextBox 45114"/>
          <p:cNvSpPr txBox="1"/>
          <p:nvPr/>
        </p:nvSpPr>
        <p:spPr>
          <a:xfrm>
            <a:off x="326979" y="768216"/>
            <a:ext cx="9293115" cy="2777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데이터분리  # 독립변수 및 종속변수 설정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모델 빌딩 및 검증  </a:t>
            </a: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결과 파일 출력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999999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1" i="0">
              <a:solidFill>
                <a:srgbClr val="A6A6A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5116" name="TextBox 45115"/>
          <p:cNvSpPr txBox="1"/>
          <p:nvPr/>
        </p:nvSpPr>
        <p:spPr>
          <a:xfrm>
            <a:off x="3069684" y="4794948"/>
            <a:ext cx="6550409" cy="431748"/>
          </a:xfrm>
          <a:prstGeom prst="rect">
            <a:avLst/>
          </a:prstGeom>
          <a:noFill/>
          <a:ln w="57324" cap="flat" cmpd="sng" algn="ctr">
            <a:solidFill>
              <a:srgbClr val="FFC000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4" name=""/>
          <p:cNvSpPr txBox="1"/>
          <p:nvPr/>
        </p:nvSpPr>
        <p:spPr>
          <a:xfrm>
            <a:off x="636" y="0"/>
            <a:ext cx="12185965" cy="1263364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0965" name=""/>
          <p:cNvSpPr txBox="1"/>
          <p:nvPr/>
        </p:nvSpPr>
        <p:spPr>
          <a:xfrm>
            <a:off x="256155" y="184132"/>
            <a:ext cx="672956" cy="52214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1" lang="ko-KR" altLang="en-US" sz="2800" b="0" i="0" baseline="0" mc:Ignorable="hp" hp:hslEmbossed="0">
                <a:solidFill>
                  <a:srgbClr val="64818d">
                    <a:alpha val="100000"/>
                  </a:srgbClr>
                </a:solidFill>
                <a:latin typeface="Arial"/>
                <a:sym typeface="Arial"/>
              </a:rPr>
              <a:t>04</a:t>
            </a:r>
            <a:endParaRPr xmlns:mc="http://schemas.openxmlformats.org/markup-compatibility/2006" xmlns:hp="http://schemas.haansoft.com/office/presentation/8.0" kumimoji="1" lang="ko-KR" altLang="en-US" sz="2800" b="0" i="0" mc:Ignorable="hp" hp:hslEmbossed="0">
              <a:solidFill>
                <a:srgbClr val="64818d">
                  <a:alpha val="100000"/>
                </a:srgbClr>
              </a:solidFill>
              <a:latin typeface="Arial"/>
              <a:sym typeface="Arial"/>
            </a:endParaRPr>
          </a:p>
        </p:txBody>
      </p:sp>
      <p:sp>
        <p:nvSpPr>
          <p:cNvPr id="40966" name=""/>
          <p:cNvSpPr txBox="1"/>
          <p:nvPr/>
        </p:nvSpPr>
        <p:spPr>
          <a:xfrm>
            <a:off x="929113" y="128539"/>
            <a:ext cx="3871027" cy="52376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36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결과 확인</a:t>
            </a:r>
            <a:endParaRPr xmlns:mc="http://schemas.openxmlformats.org/markup-compatibility/2006" xmlns:hp="http://schemas.haansoft.com/office/presentation/8.0" kumimoji="0" lang="ko-KR" altLang="en-US" sz="3600" b="1" i="0" mc:Ignorable="hp" hp:hslEmbossed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0967" name=""/>
          <p:cNvSpPr txBox="1"/>
          <p:nvPr/>
        </p:nvSpPr>
        <p:spPr>
          <a:xfrm>
            <a:off x="843381" y="290458"/>
            <a:ext cx="46046" cy="307873"/>
          </a:xfrm>
          <a:prstGeom prst="rect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1" lang="ko-KR" altLang="en-US" sz="1200" b="0" i="0" baseline="0" mc:Ignorable="hp" hp:hslEmbossed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0970" name=""/>
          <p:cNvSpPr txBox="1"/>
          <p:nvPr/>
        </p:nvSpPr>
        <p:spPr>
          <a:xfrm>
            <a:off x="327598" y="768176"/>
            <a:ext cx="9292643" cy="2777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baseline="0" mc:Ignorable="hp" hp:hslEmbossed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데이터분리  # 독립변수 및 종속변수 설정  </a:t>
            </a:r>
            <a:r>
              <a:rPr xmlns:mc="http://schemas.openxmlformats.org/markup-compatibility/2006" xmlns:hp="http://schemas.haansoft.com/office/presentation/8.0" kumimoji="0" lang="ko-KR" altLang="en-US" sz="1800" b="1" i="0" baseline="0" mc:Ignorable="hp" hp:hslEmbossed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모델 빌딩 및 검증  </a:t>
            </a:r>
            <a:r>
              <a:rPr xmlns:mc="http://schemas.openxmlformats.org/markup-compatibility/2006" xmlns:hp="http://schemas.haansoft.com/office/presentation/8.0" kumimoji="0" lang="ko-KR" altLang="en-US" sz="1800" b="1" i="0" baseline="0" mc:Ignorable="hp" hp:hslEmbossed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결과 파일 출력</a:t>
            </a:r>
            <a:endParaRPr xmlns:mc="http://schemas.openxmlformats.org/markup-compatibility/2006" xmlns:hp="http://schemas.haansoft.com/office/presentation/8.0" kumimoji="0" lang="ko-KR" altLang="en-US" sz="1800" b="1" i="0" baseline="0" mc:Ignorable="hp" hp:hslEmbossed="0">
              <a:solidFill>
                <a:srgbClr val="a6a6a6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baseline="0" mc:Ignorable="hp" hp:hslEmbossed="0">
                <a:solidFill>
                  <a:srgbClr val="999999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800" b="1" i="0" baseline="0" mc:Ignorable="hp" hp:hslEmbossed="0">
              <a:solidFill>
                <a:srgbClr val="999999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mc:Ignorable="hp" hp:hslEmbossed="0">
              <a:solidFill>
                <a:srgbClr val="a6a6a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0974" name=""/>
          <p:cNvSpPr txBox="1"/>
          <p:nvPr/>
        </p:nvSpPr>
        <p:spPr>
          <a:xfrm>
            <a:off x="387877" y="1339551"/>
            <a:ext cx="4680452" cy="47771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>
              <a:defRPr/>
            </a:pPr>
            <a:r>
              <a:rPr lang="ko-KR" altLang="en-US" sz="2400" b="1">
                <a:latin typeface="맑은 고딕"/>
                <a:ea typeface="맑은 고딕"/>
              </a:rPr>
              <a:t>■ </a:t>
            </a:r>
            <a:r>
              <a:rPr lang="en-US" altLang="ko-KR" sz="2400" b="1">
                <a:latin typeface="맑은 고딕"/>
                <a:ea typeface="맑은 고딕"/>
              </a:rPr>
              <a:t>Boosting</a:t>
            </a:r>
            <a:r>
              <a:rPr lang="ko-KR" altLang="en-US" sz="2400" b="1">
                <a:latin typeface="맑은 고딕"/>
                <a:ea typeface="맑은 고딕"/>
              </a:rPr>
              <a:t> 알고리즘</a:t>
            </a:r>
            <a:endParaRPr lang="ko-KR" altLang="en-US" sz="2400" b="1">
              <a:latin typeface="맑은 고딕"/>
              <a:ea typeface="맑은 고딕"/>
            </a:endParaRPr>
          </a:p>
        </p:txBody>
      </p:sp>
      <p:graphicFrame>
        <p:nvGraphicFramePr>
          <p:cNvPr id="40977" name=""/>
          <p:cNvGraphicFramePr>
            <a:graphicFrameLocks noGrp="1"/>
          </p:cNvGraphicFramePr>
          <p:nvPr/>
        </p:nvGraphicFramePr>
        <p:xfrm>
          <a:off x="1632578" y="2005445"/>
          <a:ext cx="9286850" cy="405916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2454483"/>
                <a:gridCol w="6832367"/>
              </a:tblGrid>
              <a:tr h="51667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알고리즘</a:t>
                      </a:r>
                      <a:endParaRPr lang="ko-KR" altLang="en-US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  <a:latin typeface="맑은 고딕"/>
                          <a:ea typeface="맑은 고딕"/>
                        </a:rPr>
                        <a:t>특징</a:t>
                      </a:r>
                      <a:endParaRPr lang="ko-KR" altLang="en-US">
                        <a:solidFill>
                          <a:schemeClr val="dk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bfbfbf"/>
                    </a:solidFill>
                  </a:tcPr>
                </a:tc>
              </a:tr>
              <a:tr h="51667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AdaBoost</a:t>
                      </a:r>
                      <a:endParaRPr lang="en-US" altLang="ko-KR" b="1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9f0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● 다수결을 통한 정담 분류 및 오답에 가중치 부여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</a:tr>
              <a:tr h="516675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GBM</a:t>
                      </a:r>
                      <a:endParaRPr lang="en-US" altLang="ko-KR" b="1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9f0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● 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Loss Function</a:t>
                      </a:r>
                      <a:r>
                        <a:rPr lang="ko-KR" altLang="en-US">
                          <a:latin typeface="맑은 고딕"/>
                          <a:ea typeface="맑은 고딕"/>
                        </a:rPr>
                        <a:t>의 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gradient</a:t>
                      </a:r>
                      <a:r>
                        <a:rPr lang="ko-KR" altLang="en-US">
                          <a:latin typeface="맑은 고딕"/>
                          <a:ea typeface="맑은 고딕"/>
                        </a:rPr>
                        <a:t>를 오답에 가중치 부여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</a:tr>
              <a:tr h="124045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Xgboost</a:t>
                      </a:r>
                      <a:endParaRPr lang="en-US" altLang="ko-KR" b="1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9f0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● 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GBM</a:t>
                      </a:r>
                      <a:r>
                        <a:rPr lang="ko-KR" altLang="en-US">
                          <a:latin typeface="맑은 고딕"/>
                          <a:ea typeface="맑은 고딕"/>
                        </a:rPr>
                        <a:t> 대비 성능향상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● 시스템 자원 효율적 작용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● 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Kaggle</a:t>
                      </a:r>
                      <a:r>
                        <a:rPr lang="ko-KR" altLang="en-US">
                          <a:latin typeface="맑은 고딕"/>
                          <a:ea typeface="맑은 고딕"/>
                        </a:rPr>
                        <a:t>을 통한 성능 검증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>
                          <a:latin typeface="맑은 고딕"/>
                          <a:ea typeface="맑은 고딕"/>
                        </a:rPr>
                        <a:t>많은 상위 랭커가 사용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)</a:t>
                      </a:r>
                      <a:endParaRPr lang="en-US" altLang="ko-KR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</a:tr>
              <a:tr h="1268687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algn="ctr">
                        <a:defRPr/>
                      </a:pPr>
                      <a:r>
                        <a:rPr lang="en-US" altLang="ko-KR" b="1"/>
                        <a:t>Light GBM</a:t>
                      </a:r>
                      <a:endParaRPr lang="en-US" altLang="ko-KR" b="1"/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c9f0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● 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Xgboost</a:t>
                      </a:r>
                      <a:r>
                        <a:rPr lang="ko-KR" altLang="en-US">
                          <a:latin typeface="맑은 고딕"/>
                          <a:ea typeface="맑은 고딕"/>
                        </a:rPr>
                        <a:t>대비 성능향상 및 자원소모 최적화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● 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Xgboost</a:t>
                      </a:r>
                      <a:r>
                        <a:rPr lang="ko-KR" altLang="en-US">
                          <a:latin typeface="맑은 고딕"/>
                          <a:ea typeface="맑은 고딕"/>
                        </a:rPr>
                        <a:t>가 처리못하는 대용량 데이터 학습 기능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  <a:p>
                      <a:pPr>
                        <a:defRPr/>
                      </a:pPr>
                      <a:r>
                        <a:rPr lang="ko-KR" altLang="en-US">
                          <a:latin typeface="맑은 고딕"/>
                          <a:ea typeface="맑은 고딕"/>
                        </a:rPr>
                        <a:t>● 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Approxlmates the split(</a:t>
                      </a:r>
                      <a:r>
                        <a:rPr lang="ko-KR" altLang="en-US">
                          <a:latin typeface="맑은 고딕"/>
                          <a:ea typeface="맑은 고딕"/>
                        </a:rPr>
                        <a:t>근산치의 분할</a:t>
                      </a:r>
                      <a:r>
                        <a:rPr lang="en-US" altLang="ko-KR">
                          <a:latin typeface="맑은 고딕"/>
                          <a:ea typeface="맑은 고딕"/>
                        </a:rPr>
                        <a:t>)</a:t>
                      </a:r>
                      <a:r>
                        <a:rPr lang="ko-KR" altLang="en-US">
                          <a:latin typeface="맑은 고딕"/>
                          <a:ea typeface="맑은 고딕"/>
                        </a:rPr>
                        <a:t>을 통한 성능 향상</a:t>
                      </a:r>
                      <a:endParaRPr lang="ko-KR" altLang="en-US"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4" name="TextBox 46083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46085" name="TextBox 46084"/>
          <p:cNvSpPr txBox="1"/>
          <p:nvPr/>
        </p:nvSpPr>
        <p:spPr>
          <a:xfrm>
            <a:off x="255532" y="184142"/>
            <a:ext cx="672991" cy="5221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>
                <a:solidFill>
                  <a:srgbClr val="64818D">
                    <a:alpha val="100000"/>
                  </a:srgbClr>
                </a:solidFill>
                <a:latin typeface="맑은 고딕"/>
                <a:ea typeface="맑은 고딕"/>
                <a:cs typeface="+mn-cs"/>
                <a:sym typeface="맑은 고딕"/>
              </a:rPr>
              <a:t>04</a:t>
            </a:r>
            <a:endParaRPr kumimoji="1" lang="ko-KR" altLang="en-US" sz="2800" b="0" i="0">
              <a:solidFill>
                <a:srgbClr val="64818D">
                  <a:alpha val="100000"/>
                </a:srgbClr>
              </a:solidFill>
              <a:latin typeface="맑은 고딕"/>
              <a:ea typeface="맑은 고딕"/>
              <a:cs typeface="+mn-cs"/>
              <a:sym typeface="맑은 고딕"/>
            </a:endParaRPr>
          </a:p>
        </p:txBody>
      </p:sp>
      <p:sp>
        <p:nvSpPr>
          <p:cNvPr id="46086" name="TextBox 46085"/>
          <p:cNvSpPr txBox="1"/>
          <p:nvPr/>
        </p:nvSpPr>
        <p:spPr>
          <a:xfrm>
            <a:off x="928524" y="128547"/>
            <a:ext cx="3871224" cy="52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결과 확인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6087" name="TextBox 46086"/>
          <p:cNvSpPr txBox="1"/>
          <p:nvPr/>
        </p:nvSpPr>
        <p:spPr>
          <a:xfrm>
            <a:off x="842788" y="290474"/>
            <a:ext cx="46049" cy="307889"/>
          </a:xfrm>
          <a:prstGeom prst="rect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46088" name="TextBox 46087"/>
          <p:cNvSpPr txBox="1"/>
          <p:nvPr/>
        </p:nvSpPr>
        <p:spPr>
          <a:xfrm>
            <a:off x="387261" y="1339620"/>
            <a:ext cx="4680690" cy="4777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6. 최적의 파라미터 찾기.</a:t>
            </a:r>
            <a:endParaRPr kumimoji="0" lang="ko-KR" altLang="en-US" sz="2400" b="1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  <a:sym typeface="Arial"/>
            </a:endParaRPr>
          </a:p>
        </p:txBody>
      </p:sp>
      <p:grpSp>
        <p:nvGrpSpPr>
          <p:cNvPr id="46089" name="Group 1"/>
          <p:cNvGrpSpPr/>
          <p:nvPr/>
        </p:nvGrpSpPr>
        <p:grpSpPr>
          <a:xfrm>
            <a:off x="599982" y="5706001"/>
            <a:ext cx="10986674" cy="625379"/>
            <a:chOff x="599982" y="5706001"/>
            <a:chExt cx="10986674" cy="625379"/>
          </a:xfrm>
        </p:grpSpPr>
        <p:sp>
          <p:nvSpPr>
            <p:cNvPr id="46090" name="TextBox 46089"/>
            <p:cNvSpPr txBox="1"/>
            <p:nvPr/>
          </p:nvSpPr>
          <p:spPr>
            <a:xfrm>
              <a:off x="599982" y="5706001"/>
              <a:ext cx="10986674" cy="625379"/>
            </a:xfrm>
            <a:prstGeom prst="rect">
              <a:avLst/>
            </a:prstGeom>
            <a:solidFill>
              <a:srgbClr val="97B8B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sp>
          <p:nvSpPr>
            <p:cNvPr id="46091" name="TextBox 46090"/>
            <p:cNvSpPr txBox="1"/>
            <p:nvPr/>
          </p:nvSpPr>
          <p:spPr>
            <a:xfrm>
              <a:off x="599982" y="5855202"/>
              <a:ext cx="10986674" cy="39362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noAutofit/>
            </a:bodyPr>
            <a:lstStyle/>
            <a:p>
              <a:pPr marL="0" lvl="0" indent="0" algn="ct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1800" b="1" i="0" baseline="0">
                  <a:solidFill>
                    <a:srgbClr val="FFFFFF">
                      <a:alpha val="100000"/>
                    </a:srgbClr>
                  </a:solidFill>
                  <a:latin typeface="Arial"/>
                  <a:ea typeface="맑은 고딕"/>
                </a:rPr>
                <a:t>반복문을 통하여 위와 같은 최적의 파라미터를 찾아보았다</a:t>
              </a:r>
              <a:r>
                <a:rPr kumimoji="0" lang="ko-KR" altLang="en-US" sz="1800" b="1" i="0" baseline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</a:rPr>
                <a:t>.</a:t>
              </a:r>
              <a:endParaRPr kumimoji="0" lang="ko-KR" altLang="en-US" sz="1800" b="1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6096" name="TextBox 46095"/>
          <p:cNvSpPr txBox="1"/>
          <p:nvPr/>
        </p:nvSpPr>
        <p:spPr>
          <a:xfrm>
            <a:off x="326979" y="768216"/>
            <a:ext cx="9293115" cy="2777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데이터분리  # 독립변수 및 종속변수 설정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모델 빌딩 및 검증  </a:t>
            </a: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결과 파일 출력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999999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1" i="0">
              <a:solidFill>
                <a:srgbClr val="A6A6A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69707"/>
              </p:ext>
            </p:extLst>
          </p:nvPr>
        </p:nvGraphicFramePr>
        <p:xfrm>
          <a:off x="3716728" y="2058899"/>
          <a:ext cx="5257971" cy="331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3242"/>
                <a:gridCol w="1944729"/>
              </a:tblGrid>
              <a:tr h="604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주요 </a:t>
                      </a:r>
                      <a:r>
                        <a:rPr lang="ko-KR" altLang="en-US" sz="2200" dirty="0" err="1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파라미터</a:t>
                      </a:r>
                      <a:endParaRPr lang="ko-KR" altLang="en-US" sz="2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값</a:t>
                      </a:r>
                      <a:endParaRPr lang="ko-KR" altLang="en-US" sz="22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83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 err="1" smtClean="0"/>
                        <a:t>Max_depth</a:t>
                      </a:r>
                      <a:r>
                        <a:rPr lang="en-US" altLang="ko-KR" sz="1700" b="1" dirty="0" smtClean="0"/>
                        <a:t> </a:t>
                      </a:r>
                      <a:endParaRPr lang="ko-KR" altLang="en-US" sz="17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13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83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 smtClean="0"/>
                        <a:t>Subsample</a:t>
                      </a:r>
                      <a:endParaRPr lang="ko-KR" altLang="en-US" sz="17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0.4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83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 smtClean="0"/>
                        <a:t>Gamma</a:t>
                      </a:r>
                      <a:endParaRPr lang="ko-KR" altLang="en-US" sz="17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832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 smtClean="0"/>
                        <a:t>Seed</a:t>
                      </a:r>
                      <a:endParaRPr lang="ko-KR" altLang="en-US" sz="17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None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7763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b="1" dirty="0" err="1" smtClean="0"/>
                        <a:t>N_estimators</a:t>
                      </a:r>
                      <a:endParaRPr lang="ko-KR" altLang="en-US" sz="17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100</a:t>
                      </a:r>
                      <a:endParaRPr lang="ko-KR" altLang="en-US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TextBox 47107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47109" name="TextBox 47108"/>
          <p:cNvSpPr txBox="1"/>
          <p:nvPr/>
        </p:nvSpPr>
        <p:spPr>
          <a:xfrm>
            <a:off x="255532" y="184142"/>
            <a:ext cx="672991" cy="5221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>
                <a:solidFill>
                  <a:srgbClr val="64818D">
                    <a:alpha val="100000"/>
                  </a:srgbClr>
                </a:solidFill>
                <a:latin typeface="맑은 고딕"/>
                <a:ea typeface="맑은 고딕"/>
                <a:cs typeface="+mn-cs"/>
                <a:sym typeface="맑은 고딕"/>
              </a:rPr>
              <a:t>04</a:t>
            </a:r>
            <a:endParaRPr kumimoji="1" lang="ko-KR" altLang="en-US" sz="2800" b="0" i="0">
              <a:solidFill>
                <a:srgbClr val="64818D">
                  <a:alpha val="100000"/>
                </a:srgbClr>
              </a:solidFill>
              <a:latin typeface="맑은 고딕"/>
              <a:ea typeface="맑은 고딕"/>
              <a:cs typeface="+mn-cs"/>
              <a:sym typeface="맑은 고딕"/>
            </a:endParaRPr>
          </a:p>
        </p:txBody>
      </p:sp>
      <p:sp>
        <p:nvSpPr>
          <p:cNvPr id="47110" name="TextBox 47109"/>
          <p:cNvSpPr txBox="1"/>
          <p:nvPr/>
        </p:nvSpPr>
        <p:spPr>
          <a:xfrm>
            <a:off x="928524" y="128547"/>
            <a:ext cx="3871224" cy="52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결과 확인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7111" name="TextBox 47110"/>
          <p:cNvSpPr txBox="1"/>
          <p:nvPr/>
        </p:nvSpPr>
        <p:spPr>
          <a:xfrm>
            <a:off x="842788" y="290474"/>
            <a:ext cx="46049" cy="307889"/>
          </a:xfrm>
          <a:prstGeom prst="rect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47112" name="TextBox 47111"/>
          <p:cNvSpPr txBox="1"/>
          <p:nvPr/>
        </p:nvSpPr>
        <p:spPr>
          <a:xfrm>
            <a:off x="387261" y="1339620"/>
            <a:ext cx="4680690" cy="4777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7. 최종 정확도</a:t>
            </a:r>
            <a:endParaRPr kumimoji="0" lang="ko-KR" altLang="en-US" sz="2400" b="1" i="0">
              <a:solidFill>
                <a:srgbClr val="000000">
                  <a:alpha val="100000"/>
                </a:srgbClr>
              </a:solidFill>
              <a:latin typeface="Calibri"/>
              <a:ea typeface="맑은 고딕"/>
              <a:sym typeface="Arial"/>
            </a:endParaRPr>
          </a:p>
        </p:txBody>
      </p:sp>
      <p:sp>
        <p:nvSpPr>
          <p:cNvPr id="47114" name="TextBox 47113"/>
          <p:cNvSpPr txBox="1"/>
          <p:nvPr/>
        </p:nvSpPr>
        <p:spPr>
          <a:xfrm>
            <a:off x="326979" y="768216"/>
            <a:ext cx="9293115" cy="2777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데이터분리  # 독립변수 및 종속변수 설정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모델 빌딩 및 검증  </a:t>
            </a: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결과 파일 출력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999999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1" i="0">
              <a:solidFill>
                <a:srgbClr val="A6A6A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47116" name="표 471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3357532"/>
              </p:ext>
            </p:extLst>
          </p:nvPr>
        </p:nvGraphicFramePr>
        <p:xfrm>
          <a:off x="468058" y="1944243"/>
          <a:ext cx="9003375" cy="360045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800675"/>
                <a:gridCol w="1800675"/>
                <a:gridCol w="1800675"/>
                <a:gridCol w="1800675"/>
                <a:gridCol w="1800675"/>
              </a:tblGrid>
              <a:tr h="400050"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precision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f1-score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support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0.36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0.44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0.67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ko-KR" b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0.93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endParaRPr lang="en-US" altLang="ko-KR" b="1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en-US" altLang="ko-KR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ccuracy</a:t>
                      </a:r>
                      <a:endParaRPr lang="en-US" altLang="ko-KR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acro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avg</a:t>
                      </a:r>
                      <a:endParaRPr lang="en-US" altLang="ko-KR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0.51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W</a:t>
                      </a:r>
                      <a:r>
                        <a:rPr lang="en-US" altLang="ko-KR" b="1" dirty="0" smtClean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eighted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avg</a:t>
                      </a:r>
                      <a:endParaRPr lang="en-US" altLang="ko-KR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0.85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7117" name="TextBox 47116"/>
          <p:cNvSpPr txBox="1"/>
          <p:nvPr/>
        </p:nvSpPr>
        <p:spPr>
          <a:xfrm>
            <a:off x="468058" y="5688711"/>
            <a:ext cx="4680690" cy="47774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91424" rIns="91424" bIns="91424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정확도 </a:t>
            </a:r>
            <a:r>
              <a:rPr kumimoji="0" lang="en-US" altLang="ko-KR" sz="20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:</a:t>
            </a:r>
            <a:r>
              <a:rPr kumimoji="0" lang="ko-KR" altLang="en-US" sz="20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 </a:t>
            </a:r>
            <a:r>
              <a:rPr kumimoji="0" lang="en-US" altLang="ko-KR" sz="20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0.8544</a:t>
            </a:r>
            <a:r>
              <a:rPr kumimoji="0" lang="ko-KR" altLang="en-US" sz="2000" b="1" i="0" baseline="0">
                <a:solidFill>
                  <a:srgbClr val="000000">
                    <a:alpha val="100000"/>
                  </a:srgbClr>
                </a:solidFill>
                <a:latin typeface="Calibri"/>
                <a:ea typeface="맑은 고딕"/>
                <a:sym typeface="Arial"/>
              </a:rPr>
              <a:t>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68058" y="5689468"/>
            <a:ext cx="1808130" cy="431748"/>
          </a:xfrm>
          <a:prstGeom prst="rect">
            <a:avLst/>
          </a:prstGeom>
          <a:noFill/>
          <a:ln w="57324" cap="flat" cmpd="sng" algn="ctr">
            <a:solidFill>
              <a:srgbClr val="FFC000"/>
            </a:solidFill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2" name="TextBox 48131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48133" name="TextBox 48132"/>
          <p:cNvSpPr txBox="1"/>
          <p:nvPr/>
        </p:nvSpPr>
        <p:spPr>
          <a:xfrm>
            <a:off x="255532" y="184142"/>
            <a:ext cx="672991" cy="5221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>
                <a:solidFill>
                  <a:srgbClr val="64818D">
                    <a:alpha val="100000"/>
                  </a:srgbClr>
                </a:solidFill>
                <a:latin typeface="맑은 고딕"/>
                <a:ea typeface="맑은 고딕"/>
                <a:cs typeface="+mn-cs"/>
                <a:sym typeface="맑은 고딕"/>
              </a:rPr>
              <a:t>04</a:t>
            </a:r>
            <a:endParaRPr kumimoji="1" lang="ko-KR" altLang="en-US" sz="2800" b="0" i="0">
              <a:solidFill>
                <a:srgbClr val="64818D">
                  <a:alpha val="100000"/>
                </a:srgbClr>
              </a:solidFill>
              <a:latin typeface="맑은 고딕"/>
              <a:ea typeface="맑은 고딕"/>
              <a:cs typeface="+mn-cs"/>
              <a:sym typeface="맑은 고딕"/>
            </a:endParaRPr>
          </a:p>
        </p:txBody>
      </p:sp>
      <p:sp>
        <p:nvSpPr>
          <p:cNvPr id="48134" name="TextBox 48133"/>
          <p:cNvSpPr txBox="1"/>
          <p:nvPr/>
        </p:nvSpPr>
        <p:spPr>
          <a:xfrm>
            <a:off x="928524" y="128547"/>
            <a:ext cx="3871224" cy="52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결과 확인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8135" name="TextBox 48134"/>
          <p:cNvSpPr txBox="1"/>
          <p:nvPr/>
        </p:nvSpPr>
        <p:spPr>
          <a:xfrm>
            <a:off x="842788" y="290474"/>
            <a:ext cx="46049" cy="307889"/>
          </a:xfrm>
          <a:prstGeom prst="rect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48136" name="TextBox 48135"/>
          <p:cNvSpPr txBox="1"/>
          <p:nvPr/>
        </p:nvSpPr>
        <p:spPr>
          <a:xfrm>
            <a:off x="326979" y="768216"/>
            <a:ext cx="9293115" cy="2777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데이터분리  # 독립변수 및 종속변수 설정  # 모델 빌딩 및 검증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결과 파일 출력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1" i="0">
              <a:solidFill>
                <a:srgbClr val="A6A6A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48137" name="그림 48136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3717223" y="1484020"/>
            <a:ext cx="4752136" cy="410297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48138" name="Group 1"/>
          <p:cNvGrpSpPr/>
          <p:nvPr/>
        </p:nvGrpSpPr>
        <p:grpSpPr>
          <a:xfrm>
            <a:off x="599982" y="5802845"/>
            <a:ext cx="10986674" cy="625379"/>
            <a:chOff x="599982" y="5802845"/>
            <a:chExt cx="10986674" cy="625379"/>
          </a:xfrm>
        </p:grpSpPr>
        <p:sp>
          <p:nvSpPr>
            <p:cNvPr id="48139" name="TextBox 48138"/>
            <p:cNvSpPr txBox="1"/>
            <p:nvPr/>
          </p:nvSpPr>
          <p:spPr>
            <a:xfrm>
              <a:off x="599982" y="5802845"/>
              <a:ext cx="10986674" cy="625379"/>
            </a:xfrm>
            <a:prstGeom prst="rect">
              <a:avLst/>
            </a:prstGeom>
            <a:solidFill>
              <a:srgbClr val="97B8BF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sp>
          <p:nvSpPr>
            <p:cNvPr id="48140" name="TextBox 48139"/>
            <p:cNvSpPr txBox="1"/>
            <p:nvPr/>
          </p:nvSpPr>
          <p:spPr>
            <a:xfrm>
              <a:off x="599982" y="5952045"/>
              <a:ext cx="10986674" cy="39362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noAutofit/>
            </a:bodyPr>
            <a:lstStyle/>
            <a:p>
              <a:pPr marL="0" lvl="0" indent="0" algn="ct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1800" b="1" i="0" baseline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  <a:sym typeface="Arial"/>
                </a:rPr>
                <a:t>모든 스포츠 종목이 그러하듯이 </a:t>
              </a:r>
              <a:r>
                <a:rPr kumimoji="0" lang="ko-KR" altLang="en-US" sz="1800" b="1" i="0" baseline="0">
                  <a:solidFill>
                    <a:srgbClr val="FFFFFF">
                      <a:alpha val="100000"/>
                    </a:srgbClr>
                  </a:solidFill>
                  <a:latin typeface="Calibri"/>
                  <a:ea typeface="맑은 고딕"/>
                </a:rPr>
                <a:t>‘</a:t>
              </a:r>
              <a:r>
                <a:rPr kumimoji="0" lang="ko-KR" altLang="en-US" sz="1800" b="1" i="0" baseline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  <a:sym typeface="Arial"/>
                </a:rPr>
                <a:t>리그오브레전드</a:t>
              </a:r>
              <a:r>
                <a:rPr kumimoji="0" lang="ko-KR" altLang="en-US" sz="1800" b="1" i="0" baseline="0">
                  <a:solidFill>
                    <a:srgbClr val="FFFFFF">
                      <a:alpha val="100000"/>
                    </a:srgbClr>
                  </a:solidFill>
                  <a:latin typeface="Calibri"/>
                  <a:ea typeface="맑은 고딕"/>
                </a:rPr>
                <a:t>’</a:t>
              </a:r>
              <a:r>
                <a:rPr kumimoji="0" lang="ko-KR" altLang="en-US" sz="1800" b="1" i="0" baseline="0">
                  <a:solidFill>
                    <a:srgbClr val="FFFFFF">
                      <a:alpha val="100000"/>
                    </a:srgbClr>
                  </a:solidFill>
                  <a:latin typeface="Arial"/>
                </a:rPr>
                <a:t> </a:t>
              </a:r>
              <a:r>
                <a:rPr kumimoji="0" lang="ko-KR" altLang="en-US" sz="1800" b="1" i="0" baseline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  <a:sym typeface="Arial"/>
                </a:rPr>
                <a:t>에</a:t>
              </a:r>
              <a:r>
                <a:rPr kumimoji="0" lang="ko-KR" altLang="en-US" sz="1800" b="1" i="0" baseline="0">
                  <a:solidFill>
                    <a:srgbClr val="FFFFFF">
                      <a:alpha val="100000"/>
                    </a:srgbClr>
                  </a:solidFill>
                  <a:latin typeface="Arial"/>
                  <a:ea typeface="맑은 고딕"/>
                </a:rPr>
                <a:t>서</a:t>
              </a:r>
              <a:r>
                <a:rPr kumimoji="0" lang="ko-KR" altLang="en-US" sz="1800" b="1" i="0" baseline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  <a:sym typeface="Arial"/>
                </a:rPr>
                <a:t>도 포지션이 각각 </a:t>
              </a:r>
              <a:r>
                <a:rPr kumimoji="0" lang="ko-KR" altLang="en-US" sz="1800" b="1" i="0" baseline="0">
                  <a:solidFill>
                    <a:srgbClr val="FFFFFF">
                      <a:alpha val="100000"/>
                    </a:srgbClr>
                  </a:solidFill>
                  <a:latin typeface="Arial"/>
                  <a:ea typeface="맑은 고딕"/>
                </a:rPr>
                <a:t>존재한다</a:t>
              </a:r>
              <a:r>
                <a:rPr kumimoji="0" lang="ko-KR" altLang="en-US" sz="1800" b="1" i="0" baseline="0">
                  <a:solidFill>
                    <a:srgbClr val="FFFFFF">
                      <a:alpha val="100000"/>
                    </a:srgbClr>
                  </a:solidFill>
                  <a:latin typeface="맑은 고딕"/>
                  <a:ea typeface="맑은 고딕"/>
                </a:rPr>
                <a:t>.</a:t>
              </a:r>
              <a:endParaRPr kumimoji="0" lang="ko-KR" altLang="en-US" sz="1800" b="1" i="0">
                <a:solidFill>
                  <a:srgbClr val="FFFFFF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TextBox 49155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49157" name="TextBox 49156"/>
          <p:cNvSpPr txBox="1"/>
          <p:nvPr/>
        </p:nvSpPr>
        <p:spPr>
          <a:xfrm>
            <a:off x="255532" y="184142"/>
            <a:ext cx="672991" cy="5221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>
                <a:solidFill>
                  <a:srgbClr val="64818d">
                    <a:alpha val="100000"/>
                  </a:srgbClr>
                </a:solidFill>
                <a:latin typeface="맑은 고딕"/>
                <a:ea typeface="맑은 고딕"/>
                <a:cs typeface="+mn-cs"/>
                <a:sym typeface="맑은 고딕"/>
              </a:rPr>
              <a:t>04</a:t>
            </a:r>
            <a:endParaRPr kumimoji="1" lang="ko-KR" altLang="en-US" sz="2800" b="0" i="0">
              <a:solidFill>
                <a:srgbClr val="64818d">
                  <a:alpha val="100000"/>
                </a:srgbClr>
              </a:solidFill>
              <a:latin typeface="맑은 고딕"/>
              <a:ea typeface="맑은 고딕"/>
              <a:cs typeface="+mn-cs"/>
              <a:sym typeface="맑은 고딕"/>
            </a:endParaRPr>
          </a:p>
        </p:txBody>
      </p:sp>
      <p:sp>
        <p:nvSpPr>
          <p:cNvPr id="49158" name="TextBox 49157"/>
          <p:cNvSpPr txBox="1"/>
          <p:nvPr/>
        </p:nvSpPr>
        <p:spPr>
          <a:xfrm>
            <a:off x="928524" y="128547"/>
            <a:ext cx="3871224" cy="52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결과 확인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9159" name="TextBox 49158"/>
          <p:cNvSpPr txBox="1"/>
          <p:nvPr/>
        </p:nvSpPr>
        <p:spPr>
          <a:xfrm>
            <a:off x="842788" y="290474"/>
            <a:ext cx="46049" cy="307889"/>
          </a:xfrm>
          <a:prstGeom prst="rect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49160" name="TextBox 49159"/>
          <p:cNvSpPr txBox="1"/>
          <p:nvPr/>
        </p:nvSpPr>
        <p:spPr>
          <a:xfrm>
            <a:off x="326979" y="768216"/>
            <a:ext cx="9293115" cy="2777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데이터분리  # 독립변수 및 종속변수 설정  # 모델 빌딩 및 검증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결과 파일 출력</a:t>
            </a:r>
            <a:endParaRPr kumimoji="0" lang="ko-KR" altLang="en-US" sz="1800" b="1" i="0" baseline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endParaRPr kumimoji="0" lang="ko-KR" altLang="en-US" sz="1800" b="1" i="0" baseline="0">
              <a:solidFill>
                <a:srgbClr val="a6a6a6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1" i="0">
              <a:solidFill>
                <a:srgbClr val="a6a6a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49161" name="그림 49160"/>
          <p:cNvPicPr/>
          <p:nvPr/>
        </p:nvPicPr>
        <p:blipFill rotWithShape="1">
          <a:blip r:embed="rId2">
            <a:lum/>
          </a:blip>
          <a:srcRect t="700" r="5620" b="1590"/>
          <a:stretch>
            <a:fillRect/>
          </a:stretch>
        </p:blipFill>
        <p:spPr>
          <a:xfrm>
            <a:off x="1269792" y="1525325"/>
            <a:ext cx="1440180" cy="39964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9162" name="그림 49161"/>
          <p:cNvPicPr/>
          <p:nvPr/>
        </p:nvPicPr>
        <p:blipFill rotWithShape="1">
          <a:blip r:embed="rId3">
            <a:lum/>
          </a:blip>
          <a:srcRect t="320" r="4380" b="1590"/>
          <a:stretch>
            <a:fillRect/>
          </a:stretch>
        </p:blipFill>
        <p:spPr>
          <a:xfrm>
            <a:off x="3285531" y="1525325"/>
            <a:ext cx="1440180" cy="39964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9163" name="그림 49162"/>
          <p:cNvPicPr/>
          <p:nvPr/>
        </p:nvPicPr>
        <p:blipFill rotWithShape="1">
          <a:blip r:embed="rId4">
            <a:lum/>
          </a:blip>
          <a:srcRect r="5130" b="1640"/>
          <a:stretch>
            <a:fillRect/>
          </a:stretch>
        </p:blipFill>
        <p:spPr>
          <a:xfrm>
            <a:off x="5372715" y="1525325"/>
            <a:ext cx="1440180" cy="39964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9164" name="그림 49163"/>
          <p:cNvPicPr/>
          <p:nvPr/>
        </p:nvPicPr>
        <p:blipFill rotWithShape="1">
          <a:blip r:embed="rId5">
            <a:lum/>
          </a:blip>
          <a:srcRect r="6450" b="1950"/>
          <a:stretch>
            <a:fillRect/>
          </a:stretch>
        </p:blipFill>
        <p:spPr>
          <a:xfrm>
            <a:off x="7388454" y="1526888"/>
            <a:ext cx="1440180" cy="39964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49165" name="그림 49164"/>
          <p:cNvPicPr/>
          <p:nvPr/>
        </p:nvPicPr>
        <p:blipFill rotWithShape="1">
          <a:blip r:embed="rId6">
            <a:lum/>
          </a:blip>
          <a:srcRect b="1370"/>
          <a:stretch>
            <a:fillRect/>
          </a:stretch>
        </p:blipFill>
        <p:spPr>
          <a:xfrm>
            <a:off x="9404192" y="1526590"/>
            <a:ext cx="1440180" cy="399649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49166" name="TextBox 49165"/>
          <p:cNvSpPr txBox="1"/>
          <p:nvPr/>
        </p:nvSpPr>
        <p:spPr>
          <a:xfrm>
            <a:off x="1641202" y="5731398"/>
            <a:ext cx="441237" cy="399988"/>
          </a:xfrm>
          <a:prstGeom prst="rect">
            <a:avLst/>
          </a:prstGeom>
          <a:solidFill>
            <a:srgbClr val="b4c6e7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000000">
                    <a:alpha val="100000"/>
                  </a:srgbClr>
                </a:solidFill>
                <a:latin typeface="Arial"/>
                <a:ea typeface="맑은 고딕"/>
              </a:rPr>
              <a:t>탑</a:t>
            </a:r>
            <a:endParaRPr kumimoji="0" lang="ko-KR" altLang="en-US" sz="2000" b="1" i="0">
              <a:solidFill>
                <a:srgbClr val="000000">
                  <a:alpha val="100000"/>
                </a:srgbClr>
              </a:solidFill>
              <a:latin typeface="Arial"/>
              <a:ea typeface="맑은 고딕"/>
            </a:endParaRPr>
          </a:p>
        </p:txBody>
      </p:sp>
      <p:sp>
        <p:nvSpPr>
          <p:cNvPr id="49167" name="TextBox 49166"/>
          <p:cNvSpPr txBox="1"/>
          <p:nvPr/>
        </p:nvSpPr>
        <p:spPr>
          <a:xfrm>
            <a:off x="3656940" y="5731398"/>
            <a:ext cx="698487" cy="399988"/>
          </a:xfrm>
          <a:prstGeom prst="rect">
            <a:avLst/>
          </a:prstGeom>
          <a:solidFill>
            <a:srgbClr val="b4c6e7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000000">
                    <a:alpha val="100000"/>
                  </a:srgbClr>
                </a:solidFill>
                <a:latin typeface="Arial"/>
                <a:ea typeface="맑은 고딕"/>
              </a:rPr>
              <a:t>정글</a:t>
            </a:r>
            <a:endParaRPr kumimoji="0" lang="ko-KR" altLang="en-US" sz="2000" b="1" i="0">
              <a:solidFill>
                <a:srgbClr val="000000">
                  <a:alpha val="100000"/>
                </a:srgbClr>
              </a:solidFill>
              <a:latin typeface="Arial"/>
              <a:ea typeface="맑은 고딕"/>
            </a:endParaRPr>
          </a:p>
        </p:txBody>
      </p:sp>
      <p:sp>
        <p:nvSpPr>
          <p:cNvPr id="49168" name="TextBox 49167"/>
          <p:cNvSpPr txBox="1"/>
          <p:nvPr/>
        </p:nvSpPr>
        <p:spPr>
          <a:xfrm>
            <a:off x="5744125" y="5731398"/>
            <a:ext cx="698333" cy="399988"/>
          </a:xfrm>
          <a:prstGeom prst="rect">
            <a:avLst/>
          </a:prstGeom>
          <a:solidFill>
            <a:srgbClr val="b4c6e7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000000">
                    <a:alpha val="100000"/>
                  </a:srgbClr>
                </a:solidFill>
                <a:latin typeface="Arial"/>
                <a:ea typeface="맑은 고딕"/>
              </a:rPr>
              <a:t>미드</a:t>
            </a:r>
            <a:endParaRPr kumimoji="0" lang="ko-KR" altLang="en-US" sz="2000" b="1" i="0">
              <a:solidFill>
                <a:srgbClr val="000000">
                  <a:alpha val="100000"/>
                </a:srgbClr>
              </a:solidFill>
              <a:latin typeface="Arial"/>
              <a:ea typeface="맑은 고딕"/>
            </a:endParaRPr>
          </a:p>
        </p:txBody>
      </p:sp>
      <p:sp>
        <p:nvSpPr>
          <p:cNvPr id="49172" name="TextBox 49171"/>
          <p:cNvSpPr txBox="1"/>
          <p:nvPr/>
        </p:nvSpPr>
        <p:spPr>
          <a:xfrm>
            <a:off x="7749913" y="5732450"/>
            <a:ext cx="698333" cy="399988"/>
          </a:xfrm>
          <a:prstGeom prst="rect">
            <a:avLst/>
          </a:prstGeom>
          <a:solidFill>
            <a:srgbClr val="b4c6e7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000000">
                    <a:alpha val="100000"/>
                  </a:srgbClr>
                </a:solidFill>
                <a:latin typeface="Arial"/>
                <a:ea typeface="맑은 고딕"/>
              </a:rPr>
              <a:t>원딜</a:t>
            </a:r>
            <a:endParaRPr kumimoji="0" lang="ko-KR" altLang="en-US" sz="2000" b="1" i="0">
              <a:solidFill>
                <a:srgbClr val="000000">
                  <a:alpha val="100000"/>
                </a:srgbClr>
              </a:solidFill>
              <a:latin typeface="Arial"/>
              <a:ea typeface="맑은 고딕"/>
            </a:endParaRPr>
          </a:p>
        </p:txBody>
      </p:sp>
      <p:sp>
        <p:nvSpPr>
          <p:cNvPr id="49173" name="TextBox 49172"/>
          <p:cNvSpPr txBox="1"/>
          <p:nvPr/>
        </p:nvSpPr>
        <p:spPr>
          <a:xfrm>
            <a:off x="9647053" y="5731398"/>
            <a:ext cx="953921" cy="399988"/>
          </a:xfrm>
          <a:prstGeom prst="rect">
            <a:avLst/>
          </a:prstGeom>
          <a:solidFill>
            <a:srgbClr val="b4c6e7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000" b="1" i="0" baseline="0">
                <a:solidFill>
                  <a:srgbClr val="000000">
                    <a:alpha val="100000"/>
                  </a:srgbClr>
                </a:solidFill>
                <a:latin typeface="Arial"/>
                <a:ea typeface="맑은 고딕"/>
              </a:rPr>
              <a:t>서포터</a:t>
            </a:r>
            <a:endParaRPr kumimoji="0" lang="ko-KR" altLang="en-US" sz="2000" b="1" i="0">
              <a:solidFill>
                <a:srgbClr val="000000">
                  <a:alpha val="100000"/>
                </a:srgbClr>
              </a:solidFill>
              <a:latin typeface="Arial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66" grpId="0" animBg="1"/>
      <p:bldP spid="49167" grpId="1" animBg="1"/>
      <p:bldP spid="49168" grpId="2" animBg="1"/>
      <p:bldP spid="49172" grpId="3" animBg="1"/>
      <p:bldP spid="49173" grpId="4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6" name="TextBox 8195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8197" name="TextBox 8196"/>
          <p:cNvSpPr txBox="1"/>
          <p:nvPr/>
        </p:nvSpPr>
        <p:spPr>
          <a:xfrm>
            <a:off x="326979" y="768216"/>
            <a:ext cx="11600891" cy="29521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5" tIns="45725" rIns="91475" bIns="45725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e-sports의 규모    </a:t>
            </a: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리그오브레전드란    </a:t>
            </a: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# 유명한 선수    </a:t>
            </a: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MVP 포인트 및 Tier</a:t>
            </a: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    # 결론</a:t>
            </a:r>
            <a:endParaRPr kumimoji="0" lang="ko-KR" altLang="en-US" sz="1800" b="1" i="0">
              <a:solidFill>
                <a:srgbClr val="A6A6A6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8198" name="TextBox 8197"/>
          <p:cNvSpPr txBox="1"/>
          <p:nvPr/>
        </p:nvSpPr>
        <p:spPr>
          <a:xfrm>
            <a:off x="6590096" y="2480809"/>
            <a:ext cx="5337773" cy="7602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5" tIns="45725" rIns="91475" bIns="45725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4E4E4E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게임산업은 4차산업의 핵심으로 불릴 정도로 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4E4E4E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앞으로 성장가능성이 높게 평가되는 산업 분야다.</a:t>
            </a:r>
            <a:endParaRPr kumimoji="0" lang="ko-KR" altLang="en-US" sz="1800" b="1" i="0">
              <a:solidFill>
                <a:srgbClr val="4E4E4E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8199" name="타원 8198"/>
          <p:cNvSpPr/>
          <p:nvPr/>
        </p:nvSpPr>
        <p:spPr>
          <a:xfrm>
            <a:off x="6229793" y="2537967"/>
            <a:ext cx="317434" cy="304707"/>
          </a:xfrm>
          <a:prstGeom prst="ellipse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8200" name="TextBox 8199"/>
          <p:cNvSpPr txBox="1"/>
          <p:nvPr/>
        </p:nvSpPr>
        <p:spPr>
          <a:xfrm>
            <a:off x="6623418" y="4528308"/>
            <a:ext cx="5444162" cy="109519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5" tIns="45725" rIns="91475" bIns="45725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4E4E4E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한국콘텐츠진흥원에 따르면 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4E4E4E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국내 게임시장은 지난 해 기준 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4E4E4E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연매출 13조원의 규모로 성장한상태다.</a:t>
            </a:r>
            <a:endParaRPr kumimoji="0" lang="ko-KR" altLang="en-US" sz="1800" b="1" i="0">
              <a:solidFill>
                <a:srgbClr val="4E4E4E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8201" name="타원 8200"/>
          <p:cNvSpPr/>
          <p:nvPr/>
        </p:nvSpPr>
        <p:spPr>
          <a:xfrm>
            <a:off x="6263116" y="4528308"/>
            <a:ext cx="317434" cy="301582"/>
          </a:xfrm>
          <a:prstGeom prst="ellipse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8202" name="Group 1"/>
          <p:cNvGrpSpPr/>
          <p:nvPr/>
        </p:nvGrpSpPr>
        <p:grpSpPr>
          <a:xfrm>
            <a:off x="185704" y="1409448"/>
            <a:ext cx="5691713" cy="5185392"/>
            <a:chOff x="185704" y="1409448"/>
            <a:chExt cx="5691713" cy="5185392"/>
          </a:xfrm>
        </p:grpSpPr>
        <p:pic>
          <p:nvPicPr>
            <p:cNvPr id="8203" name="그림 8202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185704" y="1409448"/>
              <a:ext cx="2914121" cy="324110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pic>
          <p:nvPicPr>
            <p:cNvPr id="8204" name="그림 8203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185704" y="4650548"/>
              <a:ext cx="5691713" cy="194429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pic>
          <p:nvPicPr>
            <p:cNvPr id="8205" name="그림 8204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tretch>
              <a:fillRect/>
            </a:stretch>
          </p:blipFill>
          <p:spPr>
            <a:xfrm>
              <a:off x="3031561" y="1409448"/>
              <a:ext cx="2845856" cy="331249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8206" name="Group 2"/>
          <p:cNvGrpSpPr/>
          <p:nvPr/>
        </p:nvGrpSpPr>
        <p:grpSpPr>
          <a:xfrm>
            <a:off x="255532" y="80935"/>
            <a:ext cx="3366466" cy="646032"/>
            <a:chOff x="255532" y="80935"/>
            <a:chExt cx="3366466" cy="646032"/>
          </a:xfrm>
        </p:grpSpPr>
        <p:sp>
          <p:nvSpPr>
            <p:cNvPr id="8207" name="TextBox 8206"/>
            <p:cNvSpPr txBox="1"/>
            <p:nvPr/>
          </p:nvSpPr>
          <p:spPr>
            <a:xfrm>
              <a:off x="255532" y="150763"/>
              <a:ext cx="672991" cy="522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800" b="0" i="0" baseline="0">
                  <a:solidFill>
                    <a:srgbClr val="64818D">
                      <a:alpha val="100000"/>
                    </a:srgbClr>
                  </a:solidFill>
                  <a:latin typeface="Arial"/>
                  <a:sym typeface="Arial"/>
                </a:rPr>
                <a:t>01</a:t>
              </a:r>
              <a:endParaRPr kumimoji="1" lang="ko-KR" altLang="en-US" sz="2800" b="0" i="0">
                <a:solidFill>
                  <a:srgbClr val="64818D">
                    <a:alpha val="100000"/>
                  </a:srgbClr>
                </a:solidFill>
                <a:latin typeface="Arial"/>
                <a:sym typeface="Arial"/>
              </a:endParaRPr>
            </a:p>
          </p:txBody>
        </p:sp>
        <p:sp>
          <p:nvSpPr>
            <p:cNvPr id="8208" name="TextBox 8207"/>
            <p:cNvSpPr txBox="1"/>
            <p:nvPr/>
          </p:nvSpPr>
          <p:spPr>
            <a:xfrm>
              <a:off x="928524" y="80935"/>
              <a:ext cx="2693474" cy="646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3600" b="1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Arial"/>
                </a:rPr>
                <a:t>주제 선정</a:t>
              </a:r>
              <a:endParaRPr kumimoji="0" lang="ko-KR" altLang="en-US" sz="36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Arial"/>
              </a:endParaRPr>
            </a:p>
          </p:txBody>
        </p:sp>
        <p:sp>
          <p:nvSpPr>
            <p:cNvPr id="8212" name="TextBox 8211"/>
            <p:cNvSpPr txBox="1"/>
            <p:nvPr/>
          </p:nvSpPr>
          <p:spPr>
            <a:xfrm>
              <a:off x="842788" y="290474"/>
              <a:ext cx="46049" cy="307889"/>
            </a:xfrm>
            <a:prstGeom prst="rect">
              <a:avLst/>
            </a:prstGeom>
            <a:solidFill>
              <a:srgbClr val="64818D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6" name="TextBox 49155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49157" name="TextBox 49156"/>
          <p:cNvSpPr txBox="1"/>
          <p:nvPr/>
        </p:nvSpPr>
        <p:spPr>
          <a:xfrm>
            <a:off x="255532" y="184142"/>
            <a:ext cx="672991" cy="5221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>
                <a:solidFill>
                  <a:srgbClr val="64818d">
                    <a:alpha val="100000"/>
                  </a:srgbClr>
                </a:solidFill>
                <a:latin typeface="맑은 고딕"/>
                <a:ea typeface="맑은 고딕"/>
                <a:cs typeface="+mn-cs"/>
                <a:sym typeface="맑은 고딕"/>
              </a:rPr>
              <a:t>04</a:t>
            </a:r>
            <a:endParaRPr kumimoji="1" lang="ko-KR" altLang="en-US" sz="2800" b="0" i="0">
              <a:solidFill>
                <a:srgbClr val="64818d">
                  <a:alpha val="100000"/>
                </a:srgbClr>
              </a:solidFill>
              <a:latin typeface="맑은 고딕"/>
              <a:ea typeface="맑은 고딕"/>
              <a:cs typeface="+mn-cs"/>
              <a:sym typeface="맑은 고딕"/>
            </a:endParaRPr>
          </a:p>
        </p:txBody>
      </p:sp>
      <p:sp>
        <p:nvSpPr>
          <p:cNvPr id="49158" name="TextBox 49157"/>
          <p:cNvSpPr txBox="1"/>
          <p:nvPr/>
        </p:nvSpPr>
        <p:spPr>
          <a:xfrm>
            <a:off x="928524" y="128547"/>
            <a:ext cx="3871224" cy="52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결과 확인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49159" name="TextBox 49158"/>
          <p:cNvSpPr txBox="1"/>
          <p:nvPr/>
        </p:nvSpPr>
        <p:spPr>
          <a:xfrm>
            <a:off x="842788" y="290474"/>
            <a:ext cx="46049" cy="307889"/>
          </a:xfrm>
          <a:prstGeom prst="rect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49160" name="TextBox 49159"/>
          <p:cNvSpPr txBox="1"/>
          <p:nvPr/>
        </p:nvSpPr>
        <p:spPr>
          <a:xfrm>
            <a:off x="326979" y="768216"/>
            <a:ext cx="9293115" cy="2777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데이터분리  # 독립변수 및 종속변수 설정  # 모델 빌딩 및 검증  </a:t>
            </a:r>
            <a:r>
              <a:rPr kumimoji="0" lang="en-US" altLang="ko-KR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</a:t>
            </a: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 결과 파일 출력 </a:t>
            </a:r>
            <a:endParaRPr kumimoji="0" lang="ko-KR" altLang="en-US" sz="1800" b="1" i="0" baseline="0">
              <a:solidFill>
                <a:srgbClr val="a6a6a6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1" i="0">
              <a:solidFill>
                <a:srgbClr val="a6a6a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49161" name=""/>
          <p:cNvPicPr/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63428" y="1591183"/>
            <a:ext cx="3060382" cy="3420823"/>
          </a:xfrm>
          <a:prstGeom prst="rect">
            <a:avLst/>
          </a:prstGeom>
        </p:spPr>
      </p:pic>
      <p:sp>
        <p:nvSpPr>
          <p:cNvPr id="49169" name="TextBox 48139"/>
          <p:cNvSpPr txBox="1"/>
          <p:nvPr/>
        </p:nvSpPr>
        <p:spPr>
          <a:xfrm>
            <a:off x="599982" y="5256097"/>
            <a:ext cx="10986674" cy="7109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1" i="0">
              <a:solidFill>
                <a:srgbClr val="ffffff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49170" name="Group 1"/>
          <p:cNvGrpSpPr/>
          <p:nvPr/>
        </p:nvGrpSpPr>
        <p:grpSpPr>
          <a:xfrm rot="0">
            <a:off x="752382" y="5187270"/>
            <a:ext cx="10986974" cy="1129568"/>
            <a:chOff x="599982" y="5730818"/>
            <a:chExt cx="10986974" cy="1129568"/>
          </a:xfrm>
        </p:grpSpPr>
        <p:sp>
          <p:nvSpPr>
            <p:cNvPr id="49171" name="TextBox 48138"/>
            <p:cNvSpPr txBox="1"/>
            <p:nvPr/>
          </p:nvSpPr>
          <p:spPr>
            <a:xfrm>
              <a:off x="600282" y="5730818"/>
              <a:ext cx="10986674" cy="1129568"/>
            </a:xfrm>
            <a:prstGeom prst="rect">
              <a:avLst/>
            </a:prstGeom>
            <a:solidFill>
              <a:srgbClr val="b5cfe4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sp>
          <p:nvSpPr>
            <p:cNvPr id="49172" name="TextBox 48139"/>
            <p:cNvSpPr txBox="1"/>
            <p:nvPr/>
          </p:nvSpPr>
          <p:spPr>
            <a:xfrm>
              <a:off x="599982" y="5952045"/>
              <a:ext cx="10986674" cy="71097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ctr" anchorCtr="0">
              <a:noAutofit/>
            </a:bodyPr>
            <a:lstStyle/>
            <a:p>
              <a:pPr marL="0" lvl="0" indent="0" algn="ctr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en-US" altLang="ko-KR" sz="2600" b="1" i="0">
                  <a:solidFill>
                    <a:schemeClr val="dk1"/>
                  </a:solidFill>
                  <a:latin typeface="맑은 고딕"/>
                  <a:ea typeface="맑은 고딕"/>
                </a:rPr>
                <a:t>E-sport</a:t>
              </a:r>
              <a:r>
                <a:rPr kumimoji="0" lang="ko-KR" altLang="en-US" sz="2600" b="1" i="0">
                  <a:solidFill>
                    <a:schemeClr val="dk1"/>
                  </a:solidFill>
                  <a:latin typeface="맑은 고딕"/>
                  <a:ea typeface="맑은 고딕"/>
                </a:rPr>
                <a:t> 프로게이머</a:t>
              </a:r>
              <a:r>
                <a:rPr kumimoji="0" lang="en-US" altLang="ko-KR" sz="2600" b="1" i="0">
                  <a:solidFill>
                    <a:schemeClr val="dk1"/>
                  </a:solidFill>
                  <a:latin typeface="맑은 고딕"/>
                  <a:ea typeface="맑은 고딕"/>
                </a:rPr>
                <a:t>(</a:t>
              </a:r>
              <a:r>
                <a:rPr kumimoji="0" lang="ko-KR" altLang="en-US" sz="2600" b="1" i="0">
                  <a:solidFill>
                    <a:schemeClr val="dk1"/>
                  </a:solidFill>
                  <a:latin typeface="맑은 고딕"/>
                  <a:ea typeface="맑은 고딕"/>
                </a:rPr>
                <a:t>선수</a:t>
              </a:r>
              <a:r>
                <a:rPr kumimoji="0" lang="en-US" altLang="ko-KR" sz="2600" b="1" i="0">
                  <a:solidFill>
                    <a:schemeClr val="dk1"/>
                  </a:solidFill>
                  <a:latin typeface="맑은 고딕"/>
                  <a:ea typeface="맑은 고딕"/>
                </a:rPr>
                <a:t>)</a:t>
              </a:r>
              <a:r>
                <a:rPr kumimoji="0" lang="ko-KR" altLang="en-US" sz="2600" b="1" i="0">
                  <a:solidFill>
                    <a:schemeClr val="dk1"/>
                  </a:solidFill>
                  <a:latin typeface="맑은 고딕"/>
                  <a:ea typeface="맑은 고딕"/>
                </a:rPr>
                <a:t>들의 선수가치를 미리 예측할 수 있다</a:t>
              </a:r>
              <a:r>
                <a:rPr kumimoji="0" lang="en-US" altLang="ko-KR" sz="2600" b="1" i="0">
                  <a:solidFill>
                    <a:schemeClr val="dk1"/>
                  </a:solidFill>
                  <a:latin typeface="맑은 고딕"/>
                  <a:ea typeface="맑은 고딕"/>
                </a:rPr>
                <a:t>!</a:t>
              </a:r>
              <a:endParaRPr kumimoji="0" lang="en-US" altLang="ko-KR" sz="2600" b="1" i="0">
                <a:solidFill>
                  <a:schemeClr val="dk1"/>
                </a:solidFill>
                <a:latin typeface="맑은 고딕"/>
                <a:ea typeface="맑은 고딕"/>
              </a:endParaRPr>
            </a:p>
          </p:txBody>
        </p:sp>
      </p:grpSp>
      <p:sp>
        <p:nvSpPr>
          <p:cNvPr id="49173" name="TextBox 48139"/>
          <p:cNvSpPr txBox="1"/>
          <p:nvPr/>
        </p:nvSpPr>
        <p:spPr>
          <a:xfrm>
            <a:off x="752382" y="5408497"/>
            <a:ext cx="10986674" cy="71097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ctr" anchorCtr="0">
            <a:no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en-US" altLang="ko-KR" sz="2600" b="1" i="0">
              <a:solidFill>
                <a:schemeClr val="dk1"/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7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80" name="TextBox 50179"/>
          <p:cNvSpPr txBox="1"/>
          <p:nvPr/>
        </p:nvSpPr>
        <p:spPr>
          <a:xfrm>
            <a:off x="0" y="0"/>
            <a:ext cx="1784039" cy="6855173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50181" name="TextBox 50180"/>
          <p:cNvSpPr txBox="1"/>
          <p:nvPr/>
        </p:nvSpPr>
        <p:spPr>
          <a:xfrm>
            <a:off x="2020538" y="323797"/>
            <a:ext cx="672936" cy="99673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6000" b="0" i="0" baseline="0">
                <a:solidFill>
                  <a:srgbClr val="64818D">
                    <a:alpha val="100000"/>
                  </a:srgbClr>
                </a:solidFill>
                <a:latin typeface="맑은 고딕"/>
                <a:ea typeface="맑은 고딕"/>
                <a:cs typeface="+mn-cs"/>
                <a:sym typeface="맑은 고딕"/>
              </a:rPr>
              <a:t>5</a:t>
            </a:r>
            <a:endParaRPr kumimoji="1" lang="ko-KR" altLang="en-US" sz="6000" b="0" i="0">
              <a:solidFill>
                <a:srgbClr val="64818D">
                  <a:alpha val="100000"/>
                </a:srgbClr>
              </a:solidFill>
              <a:latin typeface="맑은 고딕"/>
              <a:ea typeface="맑은 고딕"/>
              <a:cs typeface="+mn-cs"/>
              <a:sym typeface="맑은 고딕"/>
            </a:endParaRPr>
          </a:p>
        </p:txBody>
      </p:sp>
      <p:sp>
        <p:nvSpPr>
          <p:cNvPr id="50182" name="TextBox 50181"/>
          <p:cNvSpPr txBox="1"/>
          <p:nvPr/>
        </p:nvSpPr>
        <p:spPr>
          <a:xfrm>
            <a:off x="2020538" y="1339620"/>
            <a:ext cx="4936222" cy="79992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4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기타</a:t>
            </a:r>
            <a:endParaRPr kumimoji="0" lang="ko-KR" altLang="en-US" sz="4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grpSp>
        <p:nvGrpSpPr>
          <p:cNvPr id="50183" name="Group 1"/>
          <p:cNvGrpSpPr/>
          <p:nvPr/>
        </p:nvGrpSpPr>
        <p:grpSpPr>
          <a:xfrm>
            <a:off x="11435838" y="6229793"/>
            <a:ext cx="479360" cy="492031"/>
            <a:chOff x="11405696" y="6234538"/>
            <a:chExt cx="552371" cy="480924"/>
          </a:xfrm>
        </p:grpSpPr>
        <p:sp>
          <p:nvSpPr>
            <p:cNvPr id="50184" name="자유형 50183"/>
            <p:cNvSpPr/>
            <p:nvPr/>
          </p:nvSpPr>
          <p:spPr>
            <a:xfrm>
              <a:off x="11405696" y="6234538"/>
              <a:ext cx="479305" cy="269821"/>
            </a:xfrm>
            <a:custGeom>
              <a:avLst/>
              <a:gdLst>
                <a:gd name="T0" fmla="*/ 0 w 290"/>
                <a:gd name="T1" fmla="*/ 0 h 163"/>
                <a:gd name="T2" fmla="*/ 290 w 290"/>
                <a:gd name="T3" fmla="*/ 163 h 163"/>
              </a:gdLst>
              <a:ahLst/>
              <a:cxnLst/>
              <a:rect l="T0" t="T1" r="T2" b="T3"/>
              <a:pathLst>
                <a:path w="290" h="163">
                  <a:moveTo>
                    <a:pt x="122" y="0"/>
                  </a:moveTo>
                  <a:lnTo>
                    <a:pt x="290" y="39"/>
                  </a:lnTo>
                  <a:lnTo>
                    <a:pt x="169" y="163"/>
                  </a:lnTo>
                  <a:lnTo>
                    <a:pt x="0" y="123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rgbClr val="97B8BF"/>
            </a:solidFill>
            <a:ln w="9544" cap="flat" cmpd="sng" algn="ctr">
              <a:solidFill>
                <a:srgbClr val="97B8BF"/>
              </a:solidFill>
              <a:prstDash val="solid"/>
              <a:round/>
              <a:headEnd w="sm" len="sm"/>
              <a:tailEnd w="sm" len="sm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sp>
          <p:nvSpPr>
            <p:cNvPr id="50185" name="자유형 50184"/>
            <p:cNvSpPr/>
            <p:nvPr/>
          </p:nvSpPr>
          <p:spPr>
            <a:xfrm>
              <a:off x="11448564" y="6429788"/>
              <a:ext cx="479305" cy="179341"/>
            </a:xfrm>
            <a:custGeom>
              <a:avLst/>
              <a:gdLst>
                <a:gd name="T0" fmla="*/ 0 w 289"/>
                <a:gd name="T1" fmla="*/ 0 h 136"/>
                <a:gd name="T2" fmla="*/ 289 w 289"/>
                <a:gd name="T3" fmla="*/ 136 h 136"/>
              </a:gdLst>
              <a:ahLst/>
              <a:cxnLst/>
              <a:rect l="T0" t="T1" r="T2" b="T3"/>
              <a:pathLst>
                <a:path w="289" h="136">
                  <a:moveTo>
                    <a:pt x="39" y="56"/>
                  </a:moveTo>
                  <a:lnTo>
                    <a:pt x="153" y="83"/>
                  </a:lnTo>
                  <a:lnTo>
                    <a:pt x="235" y="0"/>
                  </a:lnTo>
                  <a:lnTo>
                    <a:pt x="289" y="13"/>
                  </a:lnTo>
                  <a:lnTo>
                    <a:pt x="168" y="136"/>
                  </a:lnTo>
                  <a:lnTo>
                    <a:pt x="0" y="96"/>
                  </a:lnTo>
                  <a:lnTo>
                    <a:pt x="39" y="56"/>
                  </a:lnTo>
                  <a:close/>
                </a:path>
              </a:pathLst>
            </a:custGeom>
            <a:solidFill>
              <a:srgbClr val="97B8BF"/>
            </a:solidFill>
            <a:ln w="9544" cap="flat" cmpd="sng" algn="ctr">
              <a:solidFill>
                <a:srgbClr val="97B8BF"/>
              </a:solidFill>
              <a:prstDash val="solid"/>
              <a:round/>
              <a:headEnd w="sm" len="sm"/>
              <a:tailEnd w="sm" len="sm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sp>
          <p:nvSpPr>
            <p:cNvPr id="50186" name="자유형 50185"/>
            <p:cNvSpPr/>
            <p:nvPr/>
          </p:nvSpPr>
          <p:spPr>
            <a:xfrm>
              <a:off x="11480269" y="6536120"/>
              <a:ext cx="477798" cy="179341"/>
            </a:xfrm>
            <a:custGeom>
              <a:avLst/>
              <a:gdLst>
                <a:gd name="T0" fmla="*/ 0 w 289"/>
                <a:gd name="T1" fmla="*/ 0 h 136"/>
                <a:gd name="T2" fmla="*/ 289 w 289"/>
                <a:gd name="T3" fmla="*/ 136 h 136"/>
              </a:gdLst>
              <a:ahLst/>
              <a:cxnLst/>
              <a:rect l="T0" t="T1" r="T2" b="T3"/>
              <a:pathLst>
                <a:path w="289" h="136">
                  <a:moveTo>
                    <a:pt x="39" y="56"/>
                  </a:moveTo>
                  <a:lnTo>
                    <a:pt x="153" y="83"/>
                  </a:lnTo>
                  <a:lnTo>
                    <a:pt x="235" y="0"/>
                  </a:lnTo>
                  <a:lnTo>
                    <a:pt x="289" y="13"/>
                  </a:lnTo>
                  <a:lnTo>
                    <a:pt x="168" y="136"/>
                  </a:lnTo>
                  <a:lnTo>
                    <a:pt x="0" y="96"/>
                  </a:lnTo>
                  <a:lnTo>
                    <a:pt x="39" y="56"/>
                  </a:lnTo>
                  <a:close/>
                </a:path>
              </a:pathLst>
            </a:custGeom>
            <a:solidFill>
              <a:srgbClr val="97B8BF"/>
            </a:solidFill>
            <a:ln w="9544" cap="flat" cmpd="sng" algn="ctr">
              <a:solidFill>
                <a:srgbClr val="97B8BF"/>
              </a:solidFill>
              <a:prstDash val="solid"/>
              <a:round/>
              <a:headEnd w="sm" len="sm"/>
              <a:tailEnd w="sm" len="sm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맑은 고딕"/>
                <a:ea typeface="맑은 고딕"/>
                <a:sym typeface="맑은 고딕"/>
              </a:endParaRPr>
            </a:p>
          </p:txBody>
        </p:sp>
      </p:grpSp>
      <p:pic>
        <p:nvPicPr>
          <p:cNvPr id="50187" name="그림 50186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1602509" y="0"/>
            <a:ext cx="19033" cy="636632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pic>
        <p:nvPicPr>
          <p:cNvPr id="50188" name="그림 50187"/>
          <p:cNvPicPr>
            <a:picLocks noChangeAspect="1"/>
          </p:cNvPicPr>
          <p:nvPr/>
        </p:nvPicPr>
        <p:blipFill rotWithShape="1">
          <a:blip r:embed="rId3">
            <a:lum/>
          </a:blip>
          <a:stretch>
            <a:fillRect/>
          </a:stretch>
        </p:blipFill>
        <p:spPr>
          <a:xfrm>
            <a:off x="11992953" y="0"/>
            <a:ext cx="19033" cy="685517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cxnSp>
        <p:nvCxnSpPr>
          <p:cNvPr id="50189" name="직선 연결선 50188"/>
          <p:cNvCxnSpPr/>
          <p:nvPr/>
        </p:nvCxnSpPr>
        <p:spPr>
          <a:xfrm>
            <a:off x="1784039" y="2491917"/>
            <a:ext cx="9828014" cy="0"/>
          </a:xfrm>
          <a:prstGeom prst="line">
            <a:avLst/>
          </a:prstGeom>
          <a:ln w="9544" cap="flat" cmpd="sng" algn="ctr">
            <a:solidFill>
              <a:srgbClr val="5597D2"/>
            </a:solidFill>
            <a:prstDash val="solid"/>
            <a:round/>
            <a:headEnd w="med" len="med"/>
            <a:tailEnd w="med" len="med"/>
          </a:ln>
        </p:spPr>
      </p:cxnSp>
      <p:sp>
        <p:nvSpPr>
          <p:cNvPr id="50190" name="TextBox 50189"/>
          <p:cNvSpPr txBox="1"/>
          <p:nvPr/>
        </p:nvSpPr>
        <p:spPr>
          <a:xfrm>
            <a:off x="1990341" y="2976022"/>
            <a:ext cx="3047469" cy="4616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rgbClr val="595959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일정</a:t>
            </a:r>
            <a:endParaRPr kumimoji="0" lang="ko-KR" altLang="en-US" sz="2400" b="1" i="0" dirty="0">
              <a:solidFill>
                <a:srgbClr val="595959">
                  <a:alpha val="10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191" name="TextBox 50190"/>
          <p:cNvSpPr txBox="1"/>
          <p:nvPr/>
        </p:nvSpPr>
        <p:spPr>
          <a:xfrm>
            <a:off x="1990341" y="3801340"/>
            <a:ext cx="3671230" cy="4616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rgbClr val="595959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</a:t>
            </a:r>
            <a:r>
              <a:rPr kumimoji="0" lang="ko-KR" altLang="en-US" sz="2400" b="1" i="0" baseline="0" dirty="0" smtClean="0">
                <a:solidFill>
                  <a:srgbClr val="595959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역할 </a:t>
            </a:r>
            <a:r>
              <a:rPr kumimoji="0" lang="ko-KR" altLang="en-US" sz="2400" b="1" i="0" baseline="0" dirty="0">
                <a:solidFill>
                  <a:srgbClr val="595959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분담</a:t>
            </a:r>
            <a:endParaRPr kumimoji="0" lang="ko-KR" altLang="en-US" sz="2400" b="1" i="0" dirty="0">
              <a:solidFill>
                <a:srgbClr val="595959">
                  <a:alpha val="10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192" name="TextBox 50191"/>
          <p:cNvSpPr txBox="1"/>
          <p:nvPr/>
        </p:nvSpPr>
        <p:spPr>
          <a:xfrm>
            <a:off x="1990341" y="4723558"/>
            <a:ext cx="3023635" cy="46162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2400" b="1" i="0" baseline="0" dirty="0">
                <a:solidFill>
                  <a:srgbClr val="595959">
                    <a:alpha val="100000"/>
                  </a:srgb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● 참조</a:t>
            </a:r>
            <a:endParaRPr kumimoji="0" lang="ko-KR" altLang="en-US" sz="2400" b="1" i="0" dirty="0">
              <a:solidFill>
                <a:srgbClr val="595959">
                  <a:alpha val="100000"/>
                </a:srgb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4" name="TextBox 51203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51205" name="TextBox 51204"/>
          <p:cNvSpPr txBox="1"/>
          <p:nvPr/>
        </p:nvSpPr>
        <p:spPr>
          <a:xfrm>
            <a:off x="255532" y="184142"/>
            <a:ext cx="672991" cy="5221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>
                <a:solidFill>
                  <a:srgbClr val="64818D">
                    <a:alpha val="100000"/>
                  </a:srgbClr>
                </a:solidFill>
                <a:latin typeface="맑은 고딕"/>
                <a:ea typeface="맑은 고딕"/>
                <a:cs typeface="+mn-cs"/>
                <a:sym typeface="맑은 고딕"/>
              </a:rPr>
              <a:t>05</a:t>
            </a:r>
            <a:endParaRPr kumimoji="1" lang="ko-KR" altLang="en-US" sz="2800" b="0" i="0">
              <a:solidFill>
                <a:srgbClr val="64818D">
                  <a:alpha val="100000"/>
                </a:srgbClr>
              </a:solidFill>
              <a:latin typeface="맑은 고딕"/>
              <a:ea typeface="맑은 고딕"/>
              <a:cs typeface="+mn-cs"/>
              <a:sym typeface="맑은 고딕"/>
            </a:endParaRPr>
          </a:p>
        </p:txBody>
      </p:sp>
      <p:sp>
        <p:nvSpPr>
          <p:cNvPr id="51206" name="TextBox 51205"/>
          <p:cNvSpPr txBox="1"/>
          <p:nvPr/>
        </p:nvSpPr>
        <p:spPr>
          <a:xfrm>
            <a:off x="928524" y="128547"/>
            <a:ext cx="3871224" cy="52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기타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1207" name="TextBox 51206"/>
          <p:cNvSpPr txBox="1"/>
          <p:nvPr/>
        </p:nvSpPr>
        <p:spPr>
          <a:xfrm>
            <a:off x="842788" y="290474"/>
            <a:ext cx="46049" cy="307889"/>
          </a:xfrm>
          <a:prstGeom prst="rect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51208" name="TextBox 51207"/>
          <p:cNvSpPr txBox="1"/>
          <p:nvPr/>
        </p:nvSpPr>
        <p:spPr>
          <a:xfrm>
            <a:off x="326979" y="768216"/>
            <a:ext cx="9293115" cy="2777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일정  </a:t>
            </a: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역할 분담  # 참조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1" i="0">
              <a:solidFill>
                <a:srgbClr val="A6A6A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51209" name="표 51208"/>
          <p:cNvGraphicFramePr/>
          <p:nvPr>
            <p:extLst>
              <p:ext uri="{D42A27DB-BD31-4B8C-83A1-F6EECF244321}">
                <p14:modId xmlns:p14="http://schemas.microsoft.com/office/powerpoint/2010/main" val="3488118154"/>
              </p:ext>
            </p:extLst>
          </p:nvPr>
        </p:nvGraphicFramePr>
        <p:xfrm>
          <a:off x="1558648" y="1626913"/>
          <a:ext cx="9142294" cy="4888495"/>
        </p:xfrm>
        <a:graphic>
          <a:graphicData uri="http://schemas.openxmlformats.org/drawingml/2006/table">
            <a:tbl>
              <a:tblPr firstRow="1" bandRow="1"/>
              <a:tblGrid>
                <a:gridCol w="1382432"/>
                <a:gridCol w="2018919"/>
                <a:gridCol w="5740943"/>
              </a:tblGrid>
              <a:tr h="977699">
                <a:tc rowSpan="2"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32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2월</a:t>
                      </a:r>
                      <a:endParaRPr kumimoji="0" lang="ko-KR" altLang="en-US" sz="32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DBBC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6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3주차</a:t>
                      </a:r>
                      <a:endParaRPr kumimoji="0" lang="ko-KR" altLang="en-US" sz="16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anchor="ctr">
                    <a:lnL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7DDE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spc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맑은 고딕"/>
                          <a:sym typeface="맑은 고딕"/>
                        </a:rPr>
                        <a:t>주제 토의 및 선정</a:t>
                      </a:r>
                      <a:endParaRPr kumimoji="1" lang="ko-KR" altLang="en-US" sz="20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맑은 고딕"/>
                      </a:endParaRPr>
                    </a:p>
                  </a:txBody>
                  <a:tcPr anchor="ctr">
                    <a:lnL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7DDE4">
                        <a:alpha val="100000"/>
                      </a:srgbClr>
                    </a:solidFill>
                  </a:tcPr>
                </a:tc>
              </a:tr>
              <a:tr h="977699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맑은 고딕"/>
                      </a:endParaRPr>
                    </a:p>
                  </a:txBody>
                  <a:tcPr>
                    <a:lnL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6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4주차</a:t>
                      </a:r>
                      <a:endParaRPr kumimoji="0" lang="ko-KR" altLang="en-US" sz="16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anchor="ctr">
                    <a:lnL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7DDE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spc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데이터 수집</a:t>
                      </a:r>
                      <a:r>
                        <a:rPr lang="en-US" altLang="ko-KR" sz="2000" b="1" spc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2000" b="1" spc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스크롤링</a:t>
                      </a:r>
                      <a:r>
                        <a:rPr lang="en-US" altLang="ko-KR" sz="2000" b="1" spc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</a:t>
                      </a:r>
                      <a:r>
                        <a:rPr lang="ko-KR" altLang="en-US" sz="2000" b="1" spc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및 </a:t>
                      </a:r>
                      <a:endParaRPr lang="en-US" altLang="ko-KR" sz="2000" b="1" spc="0" dirty="0" smtClean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spc="0" dirty="0" err="1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머신러닝</a:t>
                      </a:r>
                      <a:r>
                        <a:rPr lang="ko-KR" altLang="en-US" sz="2000" b="1" spc="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2000" b="1" spc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이론 공부</a:t>
                      </a:r>
                      <a:endParaRPr kumimoji="1" lang="ko-KR" altLang="en-US" sz="20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맑은 고딕"/>
                      </a:endParaRPr>
                    </a:p>
                  </a:txBody>
                  <a:tcPr anchor="ctr">
                    <a:lnL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7DDE4">
                        <a:alpha val="100000"/>
                      </a:srgbClr>
                    </a:solidFill>
                  </a:tcPr>
                </a:tc>
              </a:tr>
              <a:tr h="977699">
                <a:tc rowSpan="3"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3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3월</a:t>
                      </a:r>
                      <a:endParaRPr kumimoji="0" lang="ko-KR" altLang="en-US" sz="3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>
                    <a:lnL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DBBCA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6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1주차</a:t>
                      </a:r>
                      <a:endParaRPr kumimoji="0" lang="ko-KR" altLang="en-US" sz="16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anchor="ctr">
                    <a:lnL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7DDE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spc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데이터 전처리</a:t>
                      </a:r>
                      <a:r>
                        <a:rPr lang="en-US" altLang="ko-KR" sz="2000" b="1" spc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2000" b="1" spc="0" dirty="0" err="1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결측치</a:t>
                      </a:r>
                      <a:r>
                        <a:rPr lang="ko-KR" altLang="en-US" sz="2000" b="1" spc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및 이상치 처리</a:t>
                      </a:r>
                      <a:r>
                        <a:rPr lang="en-US" altLang="ko-KR" sz="2000" b="1" spc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)</a:t>
                      </a:r>
                      <a:r>
                        <a:rPr lang="ko-KR" altLang="en-US" sz="2000" b="1" spc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2000" b="1" spc="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및 </a:t>
                      </a:r>
                      <a:endParaRPr lang="en-US" altLang="ko-KR" sz="2000" b="1" spc="0" dirty="0" smtClean="0">
                        <a:solidFill>
                          <a:schemeClr val="dk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2000" b="1" spc="0" dirty="0" err="1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머신러닝</a:t>
                      </a:r>
                      <a:r>
                        <a:rPr lang="ko-KR" altLang="en-US" sz="2000" b="1" spc="0" dirty="0" smtClean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2000" b="1" spc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이론 공부</a:t>
                      </a:r>
                      <a:endParaRPr kumimoji="1" lang="ko-KR" altLang="en-US" sz="20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맑은 고딕"/>
                      </a:endParaRPr>
                    </a:p>
                  </a:txBody>
                  <a:tcPr anchor="ctr">
                    <a:lnL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7DDE4">
                        <a:alpha val="100000"/>
                      </a:srgbClr>
                    </a:solidFill>
                  </a:tcPr>
                </a:tc>
              </a:tr>
              <a:tr h="977699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맑은 고딕"/>
                      </a:endParaRPr>
                    </a:p>
                  </a:txBody>
                  <a:tcPr>
                    <a:lnL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6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2주차</a:t>
                      </a:r>
                      <a:endParaRPr kumimoji="0" lang="ko-KR" altLang="en-US" sz="16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anchor="ctr">
                    <a:lnL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7DDE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2000" b="1" spc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파생변수 생성 및 다양한 모델 빌딩 및 검증</a:t>
                      </a:r>
                      <a:endParaRPr kumimoji="1" lang="ko-KR" altLang="en-US" sz="20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맑은 고딕"/>
                      </a:endParaRPr>
                    </a:p>
                  </a:txBody>
                  <a:tcPr anchor="ctr">
                    <a:lnL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7DDE4">
                        <a:alpha val="100000"/>
                      </a:srgbClr>
                    </a:solidFill>
                  </a:tcPr>
                </a:tc>
              </a:tr>
              <a:tr h="977699">
                <a:tc vMerge="1">
                  <a:txBody>
                    <a:bodyPr/>
                    <a:lstStyle/>
                    <a:p>
                      <a:pPr marL="0" lvl="0" indent="0" algn="l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endParaRPr kumimoji="1" lang="ko-KR" altLang="en-US" sz="1200" b="0" i="0" baseline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맑은 고딕"/>
                      </a:endParaRPr>
                    </a:p>
                  </a:txBody>
                  <a:tcPr>
                    <a:lnL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1600" b="1" i="0" baseline="0" dirty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Arial"/>
                          <a:ea typeface="맑은 고딕"/>
                        </a:rPr>
                        <a:t>3주차</a:t>
                      </a:r>
                      <a:endParaRPr kumimoji="0" lang="ko-KR" altLang="en-US" sz="1600" b="1" i="0" dirty="0">
                        <a:solidFill>
                          <a:srgbClr val="000000">
                            <a:alpha val="100000"/>
                          </a:srgbClr>
                        </a:solidFill>
                        <a:latin typeface="Arial"/>
                        <a:ea typeface="맑은 고딕"/>
                      </a:endParaRPr>
                    </a:p>
                  </a:txBody>
                  <a:tcPr anchor="ctr">
                    <a:lnL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7DDE4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2000" b="1" spc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PPT</a:t>
                      </a:r>
                      <a:r>
                        <a:rPr lang="ko-KR" altLang="en-US" sz="2000" b="1" spc="0" dirty="0">
                          <a:solidFill>
                            <a:schemeClr val="dk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  <a:cs typeface="Arial"/>
                          <a:sym typeface="Arial"/>
                        </a:rPr>
                        <a:t> 제작 및 발표 준비</a:t>
                      </a:r>
                      <a:endParaRPr kumimoji="1" lang="ko-KR" altLang="en-US" sz="2000" b="1" i="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  <a:sym typeface="맑은 고딕"/>
                      </a:endParaRPr>
                    </a:p>
                  </a:txBody>
                  <a:tcPr anchor="ctr">
                    <a:lnL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7DDE4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TextBox 52227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52229" name="TextBox 52228"/>
          <p:cNvSpPr txBox="1"/>
          <p:nvPr/>
        </p:nvSpPr>
        <p:spPr>
          <a:xfrm>
            <a:off x="255532" y="184142"/>
            <a:ext cx="672991" cy="5221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>
                <a:solidFill>
                  <a:srgbClr val="64818d">
                    <a:alpha val="100000"/>
                  </a:srgbClr>
                </a:solidFill>
                <a:latin typeface="맑은 고딕"/>
                <a:ea typeface="맑은 고딕"/>
                <a:cs typeface="+mn-cs"/>
                <a:sym typeface="맑은 고딕"/>
              </a:rPr>
              <a:t>05</a:t>
            </a:r>
            <a:endParaRPr kumimoji="1" lang="ko-KR" altLang="en-US" sz="2800" b="0" i="0">
              <a:solidFill>
                <a:srgbClr val="64818d">
                  <a:alpha val="100000"/>
                </a:srgbClr>
              </a:solidFill>
              <a:latin typeface="맑은 고딕"/>
              <a:ea typeface="맑은 고딕"/>
              <a:cs typeface="+mn-cs"/>
              <a:sym typeface="맑은 고딕"/>
            </a:endParaRPr>
          </a:p>
        </p:txBody>
      </p:sp>
      <p:sp>
        <p:nvSpPr>
          <p:cNvPr id="52230" name="TextBox 52229"/>
          <p:cNvSpPr txBox="1"/>
          <p:nvPr/>
        </p:nvSpPr>
        <p:spPr>
          <a:xfrm>
            <a:off x="928524" y="128547"/>
            <a:ext cx="3871224" cy="52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기타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2231" name="TextBox 52230"/>
          <p:cNvSpPr txBox="1"/>
          <p:nvPr/>
        </p:nvSpPr>
        <p:spPr>
          <a:xfrm>
            <a:off x="842788" y="290474"/>
            <a:ext cx="46049" cy="307889"/>
          </a:xfrm>
          <a:prstGeom prst="rect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52232" name="TextBox 52231"/>
          <p:cNvSpPr txBox="1"/>
          <p:nvPr/>
        </p:nvSpPr>
        <p:spPr>
          <a:xfrm>
            <a:off x="326979" y="768216"/>
            <a:ext cx="9293115" cy="2777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일정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역할 분담  </a:t>
            </a: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참조</a:t>
            </a:r>
            <a:endParaRPr kumimoji="0" lang="ko-KR" altLang="en-US" sz="1800" b="1" i="0" baseline="0">
              <a:solidFill>
                <a:srgbClr val="a6a6a6">
                  <a:alpha val="100000"/>
                </a:srgbClr>
              </a:solidFill>
              <a:latin typeface="맑은 고딕"/>
              <a:ea typeface="맑은 고딕"/>
            </a:endParaRP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1" i="0">
              <a:solidFill>
                <a:srgbClr val="a6a6a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52233" name="표 52232"/>
          <p:cNvGraphicFramePr/>
          <p:nvPr/>
        </p:nvGraphicFramePr>
        <p:xfrm>
          <a:off x="1234851" y="2060224"/>
          <a:ext cx="9716937" cy="3910796"/>
        </p:xfrm>
        <a:graphic>
          <a:graphicData uri="http://schemas.openxmlformats.org/drawingml/2006/table">
            <a:tbl>
              <a:tblPr firstRow="1" bandRow="1"/>
              <a:tblGrid>
                <a:gridCol w="1871338"/>
                <a:gridCol w="7845599"/>
              </a:tblGrid>
              <a:tr h="977699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3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조원</a:t>
                      </a:r>
                      <a:endParaRPr kumimoji="0" lang="ko-KR" altLang="en-US" sz="3200" b="1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dbbca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0" lang="ko-KR" altLang="en-US" sz="3200" b="1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역 할</a:t>
                      </a:r>
                      <a:endParaRPr kumimoji="0" lang="ko-KR" altLang="en-US" sz="3200" b="1" i="0" baseline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7dde4">
                        <a:alpha val="100000"/>
                      </a:srgbClr>
                    </a:solidFill>
                  </a:tcPr>
                </a:tc>
              </a:tr>
              <a:tr h="977699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3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노민준</a:t>
                      </a:r>
                      <a:endParaRPr kumimoji="1" lang="ko-KR" altLang="en-US" sz="3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dbbca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머신러닝 이론 공부</a:t>
                      </a:r>
                      <a:r>
                        <a:rPr lang="en-US" altLang="ko-KR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 </a:t>
                      </a:r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데이터 전처리</a:t>
                      </a:r>
                      <a:r>
                        <a:rPr lang="en-US" altLang="ko-KR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데이터 시각화</a:t>
                      </a:r>
                      <a:r>
                        <a:rPr lang="en-US" altLang="ko-KR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endParaRPr lang="ko-KR" altLang="en-US" sz="18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en-US" altLang="ko-KR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PPT</a:t>
                      </a:r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제작</a:t>
                      </a:r>
                      <a:r>
                        <a:rPr lang="en-US" altLang="ko-KR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코딩 수정 </a:t>
                      </a:r>
                      <a:endParaRPr kumimoji="1" lang="ko-KR" altLang="en-US" sz="1800" b="1" i="0" baseline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맑은 고딕"/>
                      </a:endParaRPr>
                    </a:p>
                  </a:txBody>
                  <a:tcPr marL="91440" marR="91440" anchor="ctr">
                    <a:lnL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7dde4">
                        <a:alpha val="100000"/>
                      </a:srgbClr>
                    </a:solidFill>
                  </a:tcPr>
                </a:tc>
              </a:tr>
              <a:tr h="977699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3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박상규</a:t>
                      </a:r>
                      <a:endParaRPr kumimoji="1" lang="ko-KR" altLang="en-US" sz="3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dbbca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marL="0" lvl="0" indent="0" algn="ctr" rtl="0" eaLnBrk="1" latinLnBrk="1" hangingPunct="1">
                        <a:lnSpc>
                          <a:spcPct val="100000"/>
                        </a:lnSpc>
                        <a:spcBef>
                          <a:spcPct val="3000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1800" b="1" i="0" baseline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sym typeface="맑은 고딕"/>
                        </a:rPr>
                        <a:t>머신러닝 이론 공부</a:t>
                      </a:r>
                      <a:r>
                        <a:rPr kumimoji="1" lang="en-US" altLang="ko-KR" sz="1800" b="1" i="0" baseline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sym typeface="맑은 고딕"/>
                        </a:rPr>
                        <a:t>,</a:t>
                      </a:r>
                      <a:r>
                        <a:rPr kumimoji="1" lang="ko-KR" altLang="en-US" sz="1800" b="1" i="0" baseline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sym typeface="맑은 고딕"/>
                        </a:rPr>
                        <a:t> 데이터 전처리</a:t>
                      </a:r>
                      <a:r>
                        <a:rPr kumimoji="1" lang="en-US" altLang="ko-KR" sz="1800" b="1" i="0" baseline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sym typeface="맑은 고딕"/>
                        </a:rPr>
                        <a:t>,</a:t>
                      </a:r>
                      <a:r>
                        <a:rPr kumimoji="1" lang="ko-KR" altLang="en-US" sz="1800" b="1" i="0" baseline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sym typeface="맑은 고딕"/>
                        </a:rPr>
                        <a:t> </a:t>
                      </a:r>
                      <a:r>
                        <a:rPr kumimoji="1" lang="en-US" altLang="ko-KR" sz="1800" b="1" i="0" baseline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sym typeface="맑은 고딕"/>
                        </a:rPr>
                        <a:t>PPT</a:t>
                      </a:r>
                      <a:r>
                        <a:rPr kumimoji="1" lang="ko-KR" altLang="en-US" sz="1800" b="1" i="0" baseline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sym typeface="맑은 고딕"/>
                        </a:rPr>
                        <a:t>제작</a:t>
                      </a:r>
                      <a:r>
                        <a:rPr kumimoji="1" lang="en-US" altLang="ko-KR" sz="1800" b="1" i="0" baseline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sym typeface="맑은 고딕"/>
                        </a:rPr>
                        <a:t>,</a:t>
                      </a:r>
                      <a:r>
                        <a:rPr kumimoji="1" lang="ko-KR" altLang="en-US" sz="1800" b="1" i="0" baseline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  <a:sym typeface="맑은 고딕"/>
                        </a:rPr>
                        <a:t> 발표 준비 및 발표</a:t>
                      </a:r>
                      <a:endParaRPr kumimoji="1" lang="ko-KR" altLang="en-US" sz="1800" b="1" i="0" baseline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맑은 고딕"/>
                      </a:endParaRPr>
                    </a:p>
                  </a:txBody>
                  <a:tcPr marL="91440" marR="91440" anchor="ctr">
                    <a:lnL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7dde4">
                        <a:alpha val="100000"/>
                      </a:srgbClr>
                    </a:solidFill>
                  </a:tcPr>
                </a:tc>
              </a:tr>
              <a:tr h="977699">
                <a:tc>
                  <a:txBody>
                    <a:bodyPr vert="horz" lIns="91440" tIns="45720" rIns="91440" bIns="45720" anchor="ctr" anchorCtr="0"/>
                    <a:p>
                      <a:pPr marL="0" lvl="0" indent="0" algn="ctr" defTabSz="1028836" rtl="0" eaLnBrk="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  <a:defRPr/>
                      </a:pPr>
                      <a:r>
                        <a:rPr kumimoji="1" lang="ko-KR" altLang="en-US" sz="3200" b="0" i="0" baseline="0">
                          <a:solidFill>
                            <a:srgbClr val="000000">
                              <a:alpha val="100000"/>
                            </a:srgbClr>
                          </a:solidFill>
                          <a:latin typeface="맑은 고딕"/>
                          <a:ea typeface="맑은 고딕"/>
                        </a:rPr>
                        <a:t>안다훈</a:t>
                      </a:r>
                      <a:endParaRPr kumimoji="1" lang="ko-KR" altLang="en-US" sz="3200" b="0" i="0">
                        <a:solidFill>
                          <a:srgbClr val="000000">
                            <a:alpha val="100000"/>
                          </a:srgb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91440" marR="91440" anchor="ctr">
                    <a:lnL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adbbca">
                        <a:alpha val="100000"/>
                      </a:srgbClr>
                    </a:solidFill>
                  </a:tcPr>
                </a:tc>
                <a:tc>
                  <a:txBody>
                    <a:bodyPr vert="horz" lIns="91440" tIns="45720" rIns="91440" bIns="45720" anchor="ctr" anchorCtr="0"/>
                    <a:p>
                      <a:pPr algn="ctr" latinLnBrk="1">
                        <a:defRPr/>
                      </a:pPr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파이썬 웹 스크롤링</a:t>
                      </a:r>
                      <a:r>
                        <a:rPr lang="en-US" altLang="ko-KR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(</a:t>
                      </a:r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데이터 수집</a:t>
                      </a:r>
                      <a:r>
                        <a:rPr lang="en-US" altLang="ko-KR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),</a:t>
                      </a:r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 데이터 전처리</a:t>
                      </a:r>
                      <a:r>
                        <a:rPr lang="en-US" altLang="ko-KR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endParaRPr lang="ko-KR" altLang="en-US" sz="1800" b="1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algn="ctr" latinLnBrk="1">
                        <a:defRPr/>
                      </a:pPr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파생변수 생성</a:t>
                      </a:r>
                      <a:r>
                        <a:rPr lang="en-US" altLang="ko-KR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,</a:t>
                      </a:r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lang="en-US" altLang="ko-KR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PPT </a:t>
                      </a:r>
                      <a:r>
                        <a:rPr lang="ko-KR" altLang="en-US" sz="1800" b="1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제작</a:t>
                      </a:r>
                      <a:endParaRPr kumimoji="1" lang="ko-KR" altLang="en-US" sz="1800" b="1" i="0" baseline="0">
                        <a:solidFill>
                          <a:schemeClr val="tx1"/>
                        </a:solidFill>
                        <a:latin typeface="맑은 고딕"/>
                        <a:ea typeface="맑은 고딕"/>
                        <a:sym typeface="맑은 고딕"/>
                      </a:endParaRPr>
                    </a:p>
                  </a:txBody>
                  <a:tcPr marL="91440" marR="91440" anchor="ctr">
                    <a:lnL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9089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7dde4">
                        <a:alpha val="10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2" name="TextBox 53251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53253" name="TextBox 53252"/>
          <p:cNvSpPr txBox="1"/>
          <p:nvPr/>
        </p:nvSpPr>
        <p:spPr>
          <a:xfrm>
            <a:off x="255532" y="184142"/>
            <a:ext cx="672991" cy="52217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2800" b="0" i="0" baseline="0">
                <a:solidFill>
                  <a:srgbClr val="64818D">
                    <a:alpha val="100000"/>
                  </a:srgbClr>
                </a:solidFill>
                <a:latin typeface="맑은 고딕"/>
                <a:ea typeface="맑은 고딕"/>
                <a:cs typeface="+mn-cs"/>
                <a:sym typeface="맑은 고딕"/>
              </a:rPr>
              <a:t>05</a:t>
            </a:r>
            <a:endParaRPr kumimoji="1" lang="ko-KR" altLang="en-US" sz="2800" b="0" i="0">
              <a:solidFill>
                <a:srgbClr val="64818D">
                  <a:alpha val="100000"/>
                </a:srgbClr>
              </a:solidFill>
              <a:latin typeface="맑은 고딕"/>
              <a:ea typeface="맑은 고딕"/>
              <a:cs typeface="+mn-cs"/>
              <a:sym typeface="맑은 고딕"/>
            </a:endParaRPr>
          </a:p>
        </p:txBody>
      </p:sp>
      <p:sp>
        <p:nvSpPr>
          <p:cNvPr id="53254" name="TextBox 53253"/>
          <p:cNvSpPr txBox="1"/>
          <p:nvPr/>
        </p:nvSpPr>
        <p:spPr>
          <a:xfrm>
            <a:off x="928524" y="128547"/>
            <a:ext cx="3871224" cy="52379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6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기타</a:t>
            </a:r>
            <a:endParaRPr kumimoji="0" lang="ko-KR" altLang="en-US" sz="36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3255" name="TextBox 53254"/>
          <p:cNvSpPr txBox="1"/>
          <p:nvPr/>
        </p:nvSpPr>
        <p:spPr>
          <a:xfrm>
            <a:off x="842788" y="290474"/>
            <a:ext cx="46049" cy="307889"/>
          </a:xfrm>
          <a:prstGeom prst="rect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맑은 고딕"/>
              <a:ea typeface="맑은 고딕"/>
              <a:sym typeface="맑은 고딕"/>
            </a:endParaRPr>
          </a:p>
        </p:txBody>
      </p:sp>
      <p:sp>
        <p:nvSpPr>
          <p:cNvPr id="53256" name="TextBox 53255"/>
          <p:cNvSpPr txBox="1"/>
          <p:nvPr/>
        </p:nvSpPr>
        <p:spPr>
          <a:xfrm>
            <a:off x="326979" y="768216"/>
            <a:ext cx="9293115" cy="27774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일정  # 역할 분담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참조</a:t>
            </a:r>
          </a:p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endParaRPr kumimoji="0" lang="ko-KR" altLang="en-US" sz="1800" b="1" i="0">
              <a:solidFill>
                <a:srgbClr val="A6A6A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sp>
        <p:nvSpPr>
          <p:cNvPr id="53263" name="Google Shape;291;p7"/>
          <p:cNvSpPr txBox="1"/>
          <p:nvPr/>
        </p:nvSpPr>
        <p:spPr>
          <a:xfrm>
            <a:off x="310834" y="1467010"/>
            <a:ext cx="11401790" cy="46162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24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[1]</a:t>
            </a:r>
            <a:r>
              <a:rPr lang="ko-KR" altLang="en-US" sz="2400" b="1" i="0" u="none" strike="noStrike" cap="none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1" i="0" u="none" strike="noStrike" cap="none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이토마코토</a:t>
            </a:r>
            <a:r>
              <a:rPr lang="en-US" altLang="ko-KR" sz="1900" b="1" i="0" u="none" strike="noStrike" cap="none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900" b="1" i="0" u="none" strike="noStrike" cap="none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1" i="0" u="none" strike="noStrike" cap="none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파이썬으로</a:t>
            </a:r>
            <a:r>
              <a:rPr lang="ko-KR" altLang="en-US" sz="1900" b="1" i="0" u="none" strike="noStrike" cap="none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배우는 </a:t>
            </a:r>
            <a:r>
              <a:rPr lang="ko-KR" altLang="en-US" sz="1900" b="1" i="0" u="none" strike="noStrike" cap="none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머신러닝의</a:t>
            </a:r>
            <a:r>
              <a:rPr lang="ko-KR" altLang="en-US" sz="1900" b="1" i="0" u="none" strike="noStrike" cap="none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교과서</a:t>
            </a:r>
            <a:r>
              <a:rPr lang="en-US" altLang="ko-KR" sz="1900" b="1" i="0" u="none" strike="noStrike" cap="none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900" b="1" i="0" u="none" strike="noStrike" cap="none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b="1" i="0" u="none" strike="noStrike" cap="none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2018</a:t>
            </a:r>
          </a:p>
        </p:txBody>
      </p:sp>
      <p:sp>
        <p:nvSpPr>
          <p:cNvPr id="53264" name="Google Shape;291;p7"/>
          <p:cNvSpPr txBox="1"/>
          <p:nvPr/>
        </p:nvSpPr>
        <p:spPr>
          <a:xfrm>
            <a:off x="310834" y="2060848"/>
            <a:ext cx="11401790" cy="46162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2400" b="1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[2]</a:t>
            </a:r>
            <a:r>
              <a:rPr lang="ko-KR" altLang="en-US" sz="2300" b="1" i="0" u="none" strike="noStrike" cap="none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900" b="1" i="0" u="none" strike="noStrike" cap="none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권철민</a:t>
            </a:r>
            <a:r>
              <a:rPr lang="en-US" altLang="ko-KR" sz="1900" b="1" i="0" u="none" strike="noStrike" cap="none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900" b="1" i="0" u="none" strike="noStrike" cap="none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파이썬 머신러닝 완벽 가이드</a:t>
            </a:r>
            <a:r>
              <a:rPr lang="en-US" altLang="ko-KR" sz="1900" b="1" i="0" u="none" strike="noStrike" cap="none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900" b="1" i="0" u="none" strike="noStrike" cap="none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개정판</a:t>
            </a:r>
            <a:r>
              <a:rPr lang="en-US" altLang="ko-KR" sz="1900" b="1" i="0" u="none" strike="noStrike" cap="none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</a:t>
            </a:r>
            <a:r>
              <a:rPr lang="ko-KR" altLang="en-US" sz="1900" b="1" i="0" u="none" strike="noStrike" cap="none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900" b="1" i="0" u="none" strike="noStrike" cap="none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2020</a:t>
            </a:r>
          </a:p>
        </p:txBody>
      </p:sp>
      <p:sp>
        <p:nvSpPr>
          <p:cNvPr id="53265" name="Google Shape;291;p7"/>
          <p:cNvSpPr txBox="1"/>
          <p:nvPr/>
        </p:nvSpPr>
        <p:spPr>
          <a:xfrm>
            <a:off x="310834" y="2636912"/>
            <a:ext cx="11401790" cy="452184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2400" b="1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rPr>
              <a:t>[3]</a:t>
            </a:r>
            <a:r>
              <a:rPr lang="ko-KR" altLang="en-US" sz="2300" b="1" i="0" u="none" strike="noStrike" cap="none">
                <a:solidFill>
                  <a:schemeClr val="tx1"/>
                </a:solidFill>
                <a:latin typeface="Arial"/>
              </a:rPr>
              <a:t> </a:t>
            </a:r>
            <a:r>
              <a:rPr lang="en-US" altLang="ko-KR" sz="1900" b="1" i="0" u="none" strike="noStrike" cap="none">
                <a:solidFill>
                  <a:schemeClr val="tx1"/>
                </a:solidFill>
                <a:latin typeface="Arial"/>
              </a:rPr>
              <a:t>https://www.dacon.io/competitions/official/235546/codeshare/578</a:t>
            </a:r>
          </a:p>
        </p:txBody>
      </p:sp>
      <p:sp>
        <p:nvSpPr>
          <p:cNvPr id="53266" name="Google Shape;291;p7"/>
          <p:cNvSpPr txBox="1"/>
          <p:nvPr/>
        </p:nvSpPr>
        <p:spPr>
          <a:xfrm>
            <a:off x="310834" y="3202908"/>
            <a:ext cx="11401790" cy="45276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2400" b="1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rPr>
              <a:t>[4]</a:t>
            </a:r>
            <a:r>
              <a:rPr lang="ko-KR" altLang="en-US" sz="2300" b="1" i="0" u="none" strike="noStrike" cap="none">
                <a:solidFill>
                  <a:schemeClr val="tx1"/>
                </a:solidFill>
                <a:latin typeface="Arial"/>
              </a:rPr>
              <a:t> </a:t>
            </a:r>
            <a:r>
              <a:rPr lang="en-US" altLang="ko-KR" sz="1900" b="1" i="0" u="none" strike="noStrike" cap="none">
                <a:solidFill>
                  <a:schemeClr val="tx1"/>
                </a:solidFill>
                <a:latin typeface="Arial"/>
                <a:hlinkClick r:id="rId2"/>
              </a:rPr>
              <a:t>https://statkclee.github.io/model/model-python-xgboost-hyper.html</a:t>
            </a:r>
            <a:r>
              <a:rPr lang="ko-KR" altLang="en-US" sz="1900" b="1" i="0" u="none" strike="noStrike" cap="none">
                <a:solidFill>
                  <a:schemeClr val="tx1"/>
                </a:solidFill>
                <a:latin typeface="Arial"/>
              </a:rPr>
              <a:t> </a:t>
            </a:r>
            <a:r>
              <a:rPr lang="en-US" altLang="ko-KR" sz="1900" b="1" i="0" u="none" strike="noStrike" cap="none">
                <a:solidFill>
                  <a:schemeClr val="tx1"/>
                </a:solidFill>
                <a:latin typeface="Arial"/>
              </a:rPr>
              <a:t>(xgboost)</a:t>
            </a:r>
          </a:p>
        </p:txBody>
      </p:sp>
      <p:sp>
        <p:nvSpPr>
          <p:cNvPr id="53267" name="Google Shape;291;p7"/>
          <p:cNvSpPr txBox="1"/>
          <p:nvPr/>
        </p:nvSpPr>
        <p:spPr>
          <a:xfrm>
            <a:off x="310834" y="3789040"/>
            <a:ext cx="11401790" cy="45276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2400" b="1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rPr>
              <a:t>[5]</a:t>
            </a:r>
            <a:r>
              <a:rPr lang="ko-KR" altLang="en-US" sz="2300" b="1" i="0" u="none" strike="noStrike" cap="none">
                <a:solidFill>
                  <a:schemeClr val="tx1"/>
                </a:solidFill>
                <a:latin typeface="Arial"/>
              </a:rPr>
              <a:t> </a:t>
            </a:r>
            <a:r>
              <a:rPr lang="en-US" altLang="ko-KR" sz="1900" b="1" i="0" u="none" strike="noStrike" cap="none">
                <a:solidFill>
                  <a:schemeClr val="tx1"/>
                </a:solidFill>
                <a:latin typeface="Arial"/>
                <a:hlinkClick r:id="rId3"/>
              </a:rPr>
              <a:t>https://oracleselixir.com/statistics/lck/lck</a:t>
            </a:r>
            <a:r>
              <a:rPr lang="en-US" altLang="ko-KR" sz="1900" b="1" i="0" u="none" strike="noStrike" cap="none">
                <a:solidFill>
                  <a:schemeClr val="tx1"/>
                </a:solidFill>
                <a:latin typeface="Arial"/>
              </a:rPr>
              <a:t> (scrolling)</a:t>
            </a:r>
          </a:p>
        </p:txBody>
      </p:sp>
      <p:sp>
        <p:nvSpPr>
          <p:cNvPr id="53268" name="Google Shape;291;p7"/>
          <p:cNvSpPr txBox="1"/>
          <p:nvPr/>
        </p:nvSpPr>
        <p:spPr>
          <a:xfrm>
            <a:off x="310833" y="4437112"/>
            <a:ext cx="11401790" cy="45276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2400" b="1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rPr>
              <a:t>[6]</a:t>
            </a:r>
            <a:r>
              <a:rPr lang="ko-KR" altLang="en-US" sz="2300" b="1" i="0" u="none" strike="noStrike" cap="none">
                <a:solidFill>
                  <a:schemeClr val="tx1"/>
                </a:solidFill>
                <a:latin typeface="Arial"/>
              </a:rPr>
              <a:t> </a:t>
            </a:r>
            <a:r>
              <a:rPr lang="en-US" altLang="ko-KR" sz="1900" b="1" i="0" u="none" strike="noStrike" cap="none">
                <a:solidFill>
                  <a:schemeClr val="tx1"/>
                </a:solidFill>
                <a:latin typeface="Arial"/>
                <a:hlinkClick r:id="rId4"/>
              </a:rPr>
              <a:t>http://lol.inven.co.kr/</a:t>
            </a:r>
            <a:r>
              <a:rPr lang="en-US" altLang="ko-KR" sz="1900" b="1" i="0" u="none" strike="noStrike" cap="none">
                <a:solidFill>
                  <a:schemeClr val="tx1"/>
                </a:solidFill>
                <a:latin typeface="Arial"/>
              </a:rPr>
              <a:t> (scrolling)</a:t>
            </a:r>
          </a:p>
        </p:txBody>
      </p:sp>
      <p:sp>
        <p:nvSpPr>
          <p:cNvPr id="53269" name="Google Shape;291;p7"/>
          <p:cNvSpPr txBox="1"/>
          <p:nvPr/>
        </p:nvSpPr>
        <p:spPr>
          <a:xfrm>
            <a:off x="310833" y="5064465"/>
            <a:ext cx="11401790" cy="452767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-US" altLang="ko-KR" sz="2400" b="1" i="0" u="none" strike="noStrike" cap="none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</a:rPr>
              <a:t>[7]</a:t>
            </a:r>
            <a:r>
              <a:rPr lang="ko-KR" altLang="en-US" sz="2300" b="1" i="0" u="none" strike="noStrike" cap="none">
                <a:solidFill>
                  <a:schemeClr val="tx1"/>
                </a:solidFill>
                <a:latin typeface="Arial"/>
              </a:rPr>
              <a:t> </a:t>
            </a:r>
            <a:r>
              <a:rPr lang="en-US" altLang="ko-KR" sz="1900" b="1" i="0" u="none" strike="noStrike" cap="none">
                <a:solidFill>
                  <a:schemeClr val="tx1"/>
                </a:solidFill>
                <a:latin typeface="Arial"/>
                <a:hlinkClick r:id="rId5"/>
              </a:rPr>
              <a:t>https://namu.wiki/</a:t>
            </a:r>
            <a:r>
              <a:rPr lang="ko-KR" altLang="en-US" sz="1900" b="1" i="0" u="none" strike="noStrike" cap="none">
                <a:solidFill>
                  <a:schemeClr val="tx1"/>
                </a:solidFill>
                <a:latin typeface="Arial"/>
              </a:rPr>
              <a:t> </a:t>
            </a:r>
            <a:r>
              <a:rPr lang="en-US" altLang="ko-KR" sz="1900" b="1" i="0" u="none" strike="noStrike" cap="none">
                <a:solidFill>
                  <a:schemeClr val="tx1"/>
                </a:solidFill>
                <a:latin typeface="Arial"/>
              </a:rPr>
              <a:t> (scrolling)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80" name="TextBox 54279"/>
          <p:cNvSpPr txBox="1"/>
          <p:nvPr/>
        </p:nvSpPr>
        <p:spPr>
          <a:xfrm>
            <a:off x="3277604" y="2115763"/>
            <a:ext cx="5647281" cy="279980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spAutoFit/>
          </a:bodyPr>
          <a:lstStyle/>
          <a:p>
            <a:pPr marL="0" lvl="0" indent="0" algn="ctr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1" lang="ko-KR" altLang="en-US" sz="8800" b="0" i="0" baseline="0">
                <a:solidFill>
                  <a:srgbClr val="1f4e79">
                    <a:alpha val="100000"/>
                  </a:srgbClr>
                </a:solidFill>
                <a:latin typeface="맑은 고딕"/>
                <a:ea typeface="맑은 고딕"/>
                <a:cs typeface="+mn-cs"/>
                <a:sym typeface="맑은 고딕"/>
              </a:rPr>
              <a:t>THANK YOU</a:t>
            </a:r>
            <a:endParaRPr kumimoji="1" lang="ko-KR" altLang="en-US" sz="8800" b="0" i="0">
              <a:solidFill>
                <a:srgbClr val="1f4e79">
                  <a:alpha val="100000"/>
                </a:srgbClr>
              </a:solidFill>
              <a:latin typeface="맑은 고딕"/>
              <a:ea typeface="맑은 고딕"/>
              <a:cs typeface="+mn-cs"/>
              <a:sym typeface="맑은 고딕"/>
            </a:endParaRPr>
          </a:p>
        </p:txBody>
      </p:sp>
      <p:sp>
        <p:nvSpPr>
          <p:cNvPr id="54287" name=""/>
          <p:cNvSpPr/>
          <p:nvPr/>
        </p:nvSpPr>
        <p:spPr>
          <a:xfrm>
            <a:off x="3016091" y="6300962"/>
            <a:ext cx="6155055" cy="36766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p>
            <a:pPr algn="l">
              <a:defRPr/>
            </a:pPr>
            <a:r>
              <a:rPr xmlns:mc="http://schemas.openxmlformats.org/markup-compatibility/2006" xmlns:hp="http://schemas.haansoft.com/office/presentation/8.0" sz="1800" b="0" i="0" strike="noStrike" mc:Ignorable="hp" hp:hslEmbossed="0">
                <a:solidFill>
                  <a:srgbClr val="000000">
                    <a:alpha val="100000"/>
                  </a:srgbClr>
                </a:solidFill>
                <a:latin typeface="Arial"/>
                <a:ea typeface="굴림"/>
                <a:hlinkClick r:id="rId2"/>
              </a:rPr>
              <a:t>https://github.com/lullaby19th/LOL_Machinlearning_project</a:t>
            </a:r>
            <a:endParaRPr xmlns:mc="http://schemas.openxmlformats.org/markup-compatibility/2006" xmlns:hp="http://schemas.haansoft.com/office/presentation/8.0" sz="1800" b="0" i="0" strike="noStrike" mc:Ignorable="hp" hp:hslEmbossed="0">
              <a:solidFill>
                <a:srgbClr val="000000">
                  <a:alpha val="100000"/>
                </a:srgbClr>
              </a:solidFill>
              <a:latin typeface="Arial"/>
              <a:ea typeface="굴림"/>
            </a:endParaRPr>
          </a:p>
        </p:txBody>
      </p:sp>
      <p:pic>
        <p:nvPicPr>
          <p:cNvPr id="54289" name=""/>
          <p:cNvPicPr/>
          <p:nvPr/>
        </p:nvPicPr>
        <p:blipFill rotWithShape="1">
          <a:blip r:embed="rId3">
            <a:clrChange>
              <a:clrFrom>
                <a:srgbClr val="ffdc03"/>
              </a:clrFrom>
              <a:clrTo>
                <a:srgbClr val="ffdc03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013484" y="186197"/>
            <a:ext cx="2160270" cy="20887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TextBox 9219"/>
          <p:cNvSpPr txBox="1"/>
          <p:nvPr/>
        </p:nvSpPr>
        <p:spPr>
          <a:xfrm>
            <a:off x="1562" y="0"/>
            <a:ext cx="12183458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9221" name="TextBox 9220"/>
          <p:cNvSpPr txBox="1"/>
          <p:nvPr/>
        </p:nvSpPr>
        <p:spPr>
          <a:xfrm>
            <a:off x="4512456" y="6580551"/>
            <a:ext cx="3161727" cy="2364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9222" name="그림 9221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1019004" y="1484020"/>
            <a:ext cx="10148630" cy="508224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grpSp>
        <p:nvGrpSpPr>
          <p:cNvPr id="9223" name="Group 1"/>
          <p:cNvGrpSpPr/>
          <p:nvPr/>
        </p:nvGrpSpPr>
        <p:grpSpPr>
          <a:xfrm rot="0">
            <a:off x="255532" y="80935"/>
            <a:ext cx="3366466" cy="646032"/>
            <a:chOff x="255532" y="80935"/>
            <a:chExt cx="3366466" cy="646032"/>
          </a:xfrm>
        </p:grpSpPr>
        <p:sp>
          <p:nvSpPr>
            <p:cNvPr id="9224" name="TextBox 9223"/>
            <p:cNvSpPr txBox="1"/>
            <p:nvPr/>
          </p:nvSpPr>
          <p:spPr>
            <a:xfrm>
              <a:off x="255532" y="150763"/>
              <a:ext cx="672991" cy="522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800" b="0" i="0" baseline="0">
                  <a:solidFill>
                    <a:srgbClr val="64818d">
                      <a:alpha val="100000"/>
                    </a:srgbClr>
                  </a:solidFill>
                  <a:latin typeface="Arial"/>
                  <a:sym typeface="Arial"/>
                </a:rPr>
                <a:t>01</a:t>
              </a:r>
              <a:endParaRPr kumimoji="1" lang="ko-KR" altLang="en-US" sz="2800" b="0" i="0">
                <a:solidFill>
                  <a:srgbClr val="64818d">
                    <a:alpha val="100000"/>
                  </a:srgbClr>
                </a:solidFill>
                <a:latin typeface="Arial"/>
                <a:sym typeface="Arial"/>
              </a:endParaRPr>
            </a:p>
          </p:txBody>
        </p:sp>
        <p:sp>
          <p:nvSpPr>
            <p:cNvPr id="9225" name="TextBox 9224"/>
            <p:cNvSpPr txBox="1"/>
            <p:nvPr/>
          </p:nvSpPr>
          <p:spPr>
            <a:xfrm>
              <a:off x="928524" y="80935"/>
              <a:ext cx="2693474" cy="646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3600" b="1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Arial"/>
                </a:rPr>
                <a:t>주제 선정</a:t>
              </a:r>
              <a:endParaRPr kumimoji="0" lang="ko-KR" altLang="en-US" sz="36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Arial"/>
              </a:endParaRPr>
            </a:p>
          </p:txBody>
        </p:sp>
        <p:sp>
          <p:nvSpPr>
            <p:cNvPr id="9226" name="TextBox 9225"/>
            <p:cNvSpPr txBox="1"/>
            <p:nvPr/>
          </p:nvSpPr>
          <p:spPr>
            <a:xfrm>
              <a:off x="842788" y="290474"/>
              <a:ext cx="46049" cy="307889"/>
            </a:xfrm>
            <a:prstGeom prst="rect">
              <a:avLst/>
            </a:prstGeom>
            <a:solidFill>
              <a:srgbClr val="64818d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</p:grpSp>
      <p:sp>
        <p:nvSpPr>
          <p:cNvPr id="9227" name="TextBox 9226"/>
          <p:cNvSpPr txBox="1"/>
          <p:nvPr/>
        </p:nvSpPr>
        <p:spPr>
          <a:xfrm>
            <a:off x="328541" y="768216"/>
            <a:ext cx="11597765" cy="2967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 # e-sports의 규모  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리그오브레전드란    </a:t>
            </a: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유명한 선수    # MVP 포인트 및 Tier    # 목표</a:t>
            </a:r>
            <a:endParaRPr kumimoji="0" lang="ko-KR" altLang="en-US" sz="1800" b="1" i="0">
              <a:solidFill>
                <a:srgbClr val="a6a6a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TextBox 10243"/>
          <p:cNvSpPr txBox="1"/>
          <p:nvPr/>
        </p:nvSpPr>
        <p:spPr>
          <a:xfrm>
            <a:off x="1562" y="0"/>
            <a:ext cx="12183458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5" name="TextBox 10244"/>
          <p:cNvSpPr txBox="1"/>
          <p:nvPr/>
        </p:nvSpPr>
        <p:spPr>
          <a:xfrm>
            <a:off x="4512456" y="6580551"/>
            <a:ext cx="3161727" cy="2364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0246" name="TextBox 10245"/>
          <p:cNvSpPr txBox="1"/>
          <p:nvPr/>
        </p:nvSpPr>
        <p:spPr>
          <a:xfrm>
            <a:off x="328541" y="768216"/>
            <a:ext cx="11597765" cy="2967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 # e-sports의 규모  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리그오브레전드란    </a:t>
            </a: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유명한 선수    # MVP 포인트 및 Tier    # 목표  </a:t>
            </a:r>
            <a:endParaRPr kumimoji="0" lang="ko-KR" altLang="en-US" sz="1800" b="1" i="0">
              <a:solidFill>
                <a:srgbClr val="A6A6A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pic>
        <p:nvPicPr>
          <p:cNvPr id="10247" name="그림 10246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522172" y="1958636"/>
            <a:ext cx="5236242" cy="7619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0248" name="TextBox 10247"/>
          <p:cNvSpPr txBox="1"/>
          <p:nvPr/>
        </p:nvSpPr>
        <p:spPr>
          <a:xfrm>
            <a:off x="388880" y="1442771"/>
            <a:ext cx="4471151" cy="5412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■ 리그오브레전드란?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0250" name="TextBox 10249"/>
          <p:cNvSpPr txBox="1"/>
          <p:nvPr/>
        </p:nvSpPr>
        <p:spPr>
          <a:xfrm>
            <a:off x="8469360" y="2722053"/>
            <a:ext cx="250788" cy="36030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88880" y="2160000"/>
            <a:ext cx="5488537" cy="660321"/>
            <a:chOff x="388880" y="2263344"/>
            <a:chExt cx="5488537" cy="660321"/>
          </a:xfrm>
        </p:grpSpPr>
        <p:sp>
          <p:nvSpPr>
            <p:cNvPr id="10249" name="TextBox 10248"/>
            <p:cNvSpPr txBox="1"/>
            <p:nvPr/>
          </p:nvSpPr>
          <p:spPr>
            <a:xfrm>
              <a:off x="1125337" y="2285560"/>
              <a:ext cx="4752080" cy="63810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no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1600" b="1" i="0" baseline="0" dirty="0">
                  <a:solidFill>
                    <a:srgbClr val="595959">
                      <a:alpha val="100000"/>
                    </a:srgbClr>
                  </a:solidFill>
                  <a:latin typeface="맑은 고딕"/>
                  <a:ea typeface="맑은 고딕"/>
                  <a:sym typeface="Arial"/>
                </a:rPr>
                <a:t>5 vs 5로 라인을 정해서 </a:t>
              </a:r>
              <a:r>
                <a:rPr kumimoji="0" lang="ko-KR" altLang="en-US" sz="1600" b="1" i="0" baseline="0" dirty="0" err="1">
                  <a:solidFill>
                    <a:srgbClr val="595959">
                      <a:alpha val="100000"/>
                    </a:srgbClr>
                  </a:solidFill>
                  <a:latin typeface="맑은 고딕"/>
                  <a:ea typeface="맑은 고딕"/>
                  <a:sym typeface="Arial"/>
                </a:rPr>
                <a:t>미니언</a:t>
              </a:r>
              <a:r>
                <a:rPr kumimoji="0" lang="ko-KR" altLang="en-US" sz="1600" b="1" i="0" baseline="0" dirty="0">
                  <a:solidFill>
                    <a:srgbClr val="595959">
                      <a:alpha val="100000"/>
                    </a:srgbClr>
                  </a:solidFill>
                  <a:latin typeface="맑은 고딕"/>
                  <a:ea typeface="맑은 고딕"/>
                  <a:sym typeface="Arial"/>
                </a:rPr>
                <a:t>, 오브젝트를 챙겨 </a:t>
              </a:r>
            </a:p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1600" b="1" i="0" baseline="0" dirty="0">
                  <a:solidFill>
                    <a:srgbClr val="595959">
                      <a:alpha val="100000"/>
                    </a:srgbClr>
                  </a:solidFill>
                  <a:latin typeface="맑은 고딕"/>
                  <a:ea typeface="맑은 고딕"/>
                  <a:sym typeface="Arial"/>
                </a:rPr>
                <a:t>타워와 </a:t>
              </a:r>
              <a:r>
                <a:rPr kumimoji="0" lang="ko-KR" altLang="en-US" sz="1600" b="1" i="0" baseline="0" dirty="0" err="1">
                  <a:solidFill>
                    <a:srgbClr val="595959">
                      <a:alpha val="100000"/>
                    </a:srgbClr>
                  </a:solidFill>
                  <a:latin typeface="맑은 고딕"/>
                  <a:ea typeface="맑은 고딕"/>
                  <a:sym typeface="Arial"/>
                </a:rPr>
                <a:t>넥서스를</a:t>
              </a:r>
              <a:r>
                <a:rPr kumimoji="0" lang="ko-KR" altLang="en-US" sz="1600" b="1" i="0" baseline="0" dirty="0">
                  <a:solidFill>
                    <a:srgbClr val="595959">
                      <a:alpha val="100000"/>
                    </a:srgbClr>
                  </a:solidFill>
                  <a:latin typeface="맑은 고딕"/>
                  <a:ea typeface="맑은 고딕"/>
                  <a:sym typeface="Arial"/>
                </a:rPr>
                <a:t> 부시는 게임이다.</a:t>
              </a:r>
              <a:endParaRPr kumimoji="0" lang="ko-KR" altLang="en-US" sz="1600" b="1" i="0" dirty="0">
                <a:solidFill>
                  <a:srgbClr val="595959">
                    <a:alpha val="100000"/>
                  </a:srgbClr>
                </a:solidFill>
                <a:latin typeface="맑은 고딕"/>
                <a:ea typeface="맑은 고딕"/>
                <a:sym typeface="Arial"/>
              </a:endParaRPr>
            </a:p>
          </p:txBody>
        </p:sp>
        <p:pic>
          <p:nvPicPr>
            <p:cNvPr id="10251" name="그림 10250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388880" y="2263344"/>
              <a:ext cx="655520" cy="6571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0252" name="Group 1"/>
          <p:cNvGrpSpPr/>
          <p:nvPr/>
        </p:nvGrpSpPr>
        <p:grpSpPr>
          <a:xfrm>
            <a:off x="255532" y="80935"/>
            <a:ext cx="3366466" cy="646032"/>
            <a:chOff x="255532" y="80935"/>
            <a:chExt cx="3366466" cy="646032"/>
          </a:xfrm>
        </p:grpSpPr>
        <p:sp>
          <p:nvSpPr>
            <p:cNvPr id="10253" name="TextBox 10252"/>
            <p:cNvSpPr txBox="1"/>
            <p:nvPr/>
          </p:nvSpPr>
          <p:spPr>
            <a:xfrm>
              <a:off x="255532" y="150763"/>
              <a:ext cx="672991" cy="522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800" b="0" i="0" baseline="0">
                  <a:solidFill>
                    <a:srgbClr val="64818D">
                      <a:alpha val="100000"/>
                    </a:srgbClr>
                  </a:solidFill>
                  <a:latin typeface="Arial"/>
                  <a:sym typeface="Arial"/>
                </a:rPr>
                <a:t>01</a:t>
              </a:r>
              <a:endParaRPr kumimoji="1" lang="ko-KR" altLang="en-US" sz="2800" b="0" i="0">
                <a:solidFill>
                  <a:srgbClr val="64818D">
                    <a:alpha val="100000"/>
                  </a:srgbClr>
                </a:solidFill>
                <a:latin typeface="Arial"/>
                <a:sym typeface="Arial"/>
              </a:endParaRPr>
            </a:p>
          </p:txBody>
        </p:sp>
        <p:sp>
          <p:nvSpPr>
            <p:cNvPr id="10254" name="TextBox 10253"/>
            <p:cNvSpPr txBox="1"/>
            <p:nvPr/>
          </p:nvSpPr>
          <p:spPr>
            <a:xfrm>
              <a:off x="928524" y="80935"/>
              <a:ext cx="2693474" cy="646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3600" b="1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Arial"/>
                </a:rPr>
                <a:t>주제 선정</a:t>
              </a:r>
              <a:endParaRPr kumimoji="0" lang="ko-KR" altLang="en-US" sz="36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Arial"/>
              </a:endParaRPr>
            </a:p>
          </p:txBody>
        </p:sp>
        <p:sp>
          <p:nvSpPr>
            <p:cNvPr id="10255" name="TextBox 10254"/>
            <p:cNvSpPr txBox="1"/>
            <p:nvPr/>
          </p:nvSpPr>
          <p:spPr>
            <a:xfrm>
              <a:off x="842788" y="290474"/>
              <a:ext cx="46049" cy="307889"/>
            </a:xfrm>
            <a:prstGeom prst="rect">
              <a:avLst/>
            </a:prstGeom>
            <a:solidFill>
              <a:srgbClr val="64818D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</p:grpSp>
      <p:grpSp>
        <p:nvGrpSpPr>
          <p:cNvPr id="10256" name="Group 2"/>
          <p:cNvGrpSpPr/>
          <p:nvPr/>
        </p:nvGrpSpPr>
        <p:grpSpPr>
          <a:xfrm>
            <a:off x="6344052" y="1699922"/>
            <a:ext cx="5374334" cy="4910825"/>
            <a:chOff x="6344052" y="1699922"/>
            <a:chExt cx="5374334" cy="4910826"/>
          </a:xfrm>
        </p:grpSpPr>
        <p:pic>
          <p:nvPicPr>
            <p:cNvPr id="10260" name="그림 10259"/>
            <p:cNvPicPr>
              <a:picLocks noChangeAspect="1"/>
            </p:cNvPicPr>
            <p:nvPr/>
          </p:nvPicPr>
          <p:blipFill rotWithShape="1">
            <a:blip r:embed="rId4">
              <a:lum/>
            </a:blip>
            <a:srcRect r="50000" b="53790"/>
            <a:stretch>
              <a:fillRect/>
            </a:stretch>
          </p:blipFill>
          <p:spPr>
            <a:xfrm>
              <a:off x="6363141" y="2139541"/>
              <a:ext cx="5355244" cy="447120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0261" name="TextBox 10260"/>
            <p:cNvSpPr txBox="1"/>
            <p:nvPr/>
          </p:nvSpPr>
          <p:spPr>
            <a:xfrm>
              <a:off x="6363141" y="2520496"/>
              <a:ext cx="4480696" cy="384080"/>
            </a:xfrm>
            <a:prstGeom prst="rect">
              <a:avLst/>
            </a:prstGeom>
            <a:noFill/>
            <a:ln w="38235" cap="flat" cmpd="sng" algn="ctr">
              <a:solidFill>
                <a:srgbClr val="FFC000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0262" name="TextBox 10261"/>
            <p:cNvSpPr txBox="1"/>
            <p:nvPr/>
          </p:nvSpPr>
          <p:spPr>
            <a:xfrm>
              <a:off x="6344052" y="1699922"/>
              <a:ext cx="3391919" cy="29678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1400" b="1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</a:rPr>
                <a:t>참고자료 : [3월 1주차 온라인 게임순위]</a:t>
              </a:r>
              <a:endParaRPr kumimoji="0" lang="ko-KR" altLang="en-US" sz="14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TextBox 11267"/>
          <p:cNvSpPr txBox="1"/>
          <p:nvPr/>
        </p:nvSpPr>
        <p:spPr>
          <a:xfrm>
            <a:off x="1562" y="0"/>
            <a:ext cx="12183458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1269" name="TextBox 11268"/>
          <p:cNvSpPr txBox="1"/>
          <p:nvPr/>
        </p:nvSpPr>
        <p:spPr>
          <a:xfrm>
            <a:off x="4512456" y="6580551"/>
            <a:ext cx="3161727" cy="2364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11270" name="Group 1"/>
          <p:cNvGrpSpPr/>
          <p:nvPr/>
        </p:nvGrpSpPr>
        <p:grpSpPr>
          <a:xfrm>
            <a:off x="255532" y="80935"/>
            <a:ext cx="3366466" cy="646032"/>
            <a:chOff x="255532" y="80935"/>
            <a:chExt cx="3366466" cy="646032"/>
          </a:xfrm>
        </p:grpSpPr>
        <p:sp>
          <p:nvSpPr>
            <p:cNvPr id="11271" name="TextBox 11270"/>
            <p:cNvSpPr txBox="1"/>
            <p:nvPr/>
          </p:nvSpPr>
          <p:spPr>
            <a:xfrm>
              <a:off x="255532" y="150763"/>
              <a:ext cx="672991" cy="522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800" b="0" i="0" baseline="0">
                  <a:solidFill>
                    <a:srgbClr val="64818D">
                      <a:alpha val="100000"/>
                    </a:srgbClr>
                  </a:solidFill>
                  <a:latin typeface="Arial"/>
                  <a:sym typeface="Arial"/>
                </a:rPr>
                <a:t>01</a:t>
              </a:r>
              <a:endParaRPr kumimoji="1" lang="ko-KR" altLang="en-US" sz="2800" b="0" i="0">
                <a:solidFill>
                  <a:srgbClr val="64818D">
                    <a:alpha val="100000"/>
                  </a:srgbClr>
                </a:solidFill>
                <a:latin typeface="Arial"/>
                <a:sym typeface="Arial"/>
              </a:endParaRPr>
            </a:p>
          </p:txBody>
        </p:sp>
        <p:sp>
          <p:nvSpPr>
            <p:cNvPr id="11272" name="TextBox 11271"/>
            <p:cNvSpPr txBox="1"/>
            <p:nvPr/>
          </p:nvSpPr>
          <p:spPr>
            <a:xfrm>
              <a:off x="928524" y="80935"/>
              <a:ext cx="2693474" cy="646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3600" b="1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Arial"/>
                </a:rPr>
                <a:t>주제 선정</a:t>
              </a:r>
              <a:endParaRPr kumimoji="0" lang="ko-KR" altLang="en-US" sz="36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Arial"/>
              </a:endParaRPr>
            </a:p>
          </p:txBody>
        </p:sp>
        <p:sp>
          <p:nvSpPr>
            <p:cNvPr id="11273" name="TextBox 11272"/>
            <p:cNvSpPr txBox="1"/>
            <p:nvPr/>
          </p:nvSpPr>
          <p:spPr>
            <a:xfrm>
              <a:off x="842788" y="290474"/>
              <a:ext cx="46049" cy="307889"/>
            </a:xfrm>
            <a:prstGeom prst="rect">
              <a:avLst/>
            </a:prstGeom>
            <a:solidFill>
              <a:srgbClr val="64818D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</p:grpSp>
      <p:sp>
        <p:nvSpPr>
          <p:cNvPr id="11274" name="TextBox 11273"/>
          <p:cNvSpPr txBox="1"/>
          <p:nvPr/>
        </p:nvSpPr>
        <p:spPr>
          <a:xfrm>
            <a:off x="328541" y="768216"/>
            <a:ext cx="11597765" cy="2967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 # e-sports의 규모  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리그오브레전드란    </a:t>
            </a: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유명한 선수    # MVP 포인트 및 Tier    # 목표  </a:t>
            </a:r>
            <a:endParaRPr kumimoji="0" lang="ko-KR" altLang="en-US" sz="1800" b="1" i="0">
              <a:solidFill>
                <a:srgbClr val="A6A6A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255532" y="2160000"/>
            <a:ext cx="5496520" cy="1323712"/>
            <a:chOff x="236498" y="2407800"/>
            <a:chExt cx="5496520" cy="1323712"/>
          </a:xfrm>
        </p:grpSpPr>
        <p:sp>
          <p:nvSpPr>
            <p:cNvPr id="11275" name="TextBox 11274"/>
            <p:cNvSpPr txBox="1"/>
            <p:nvPr/>
          </p:nvSpPr>
          <p:spPr>
            <a:xfrm>
              <a:off x="957103" y="2418908"/>
              <a:ext cx="4775915" cy="1312604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no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1900" b="1" i="0" baseline="0" dirty="0">
                  <a:solidFill>
                    <a:srgbClr val="595959">
                      <a:alpha val="100000"/>
                    </a:srgbClr>
                  </a:solidFill>
                  <a:latin typeface="맑은 고딕"/>
                  <a:ea typeface="맑은 고딕"/>
                  <a:sym typeface="맑은 고딕"/>
                </a:rPr>
                <a:t>전 세계 E스포츠 대회 중 가장 </a:t>
              </a:r>
              <a:r>
                <a:rPr kumimoji="0" lang="ko-KR" altLang="en-US" sz="1900" b="1" i="0" baseline="0" dirty="0">
                  <a:solidFill>
                    <a:srgbClr val="595959">
                      <a:alpha val="100000"/>
                    </a:srgbClr>
                  </a:solidFill>
                  <a:latin typeface="맑은 고딕"/>
                  <a:ea typeface="맑은 고딕"/>
                </a:rPr>
                <a:t>많은</a:t>
              </a:r>
              <a:r>
                <a:rPr kumimoji="0" lang="ko-KR" altLang="en-US" sz="1900" b="1" i="0" baseline="0" dirty="0">
                  <a:solidFill>
                    <a:srgbClr val="595959">
                      <a:alpha val="100000"/>
                    </a:srgbClr>
                  </a:solidFill>
                  <a:latin typeface="맑은 고딕"/>
                  <a:ea typeface="맑은 고딕"/>
                  <a:sym typeface="맑은 고딕"/>
                </a:rPr>
                <a:t> 시청자 수 기록을 보유중인 </a:t>
              </a:r>
              <a:r>
                <a:rPr kumimoji="0" lang="ko-KR" altLang="en-US" sz="1900" b="1" i="0" baseline="0" dirty="0" err="1">
                  <a:solidFill>
                    <a:srgbClr val="595959">
                      <a:alpha val="100000"/>
                    </a:srgbClr>
                  </a:solidFill>
                  <a:latin typeface="맑은 고딕"/>
                  <a:ea typeface="맑은 고딕"/>
                  <a:sym typeface="맑은 고딕"/>
                </a:rPr>
                <a:t>리그오브레전드</a:t>
              </a:r>
              <a:r>
                <a:rPr kumimoji="0" lang="ko-KR" altLang="en-US" sz="1900" b="1" i="0" baseline="0" dirty="0">
                  <a:solidFill>
                    <a:srgbClr val="595959">
                      <a:alpha val="100000"/>
                    </a:srgbClr>
                  </a:solidFill>
                  <a:latin typeface="맑은 고딕"/>
                  <a:ea typeface="맑은 고딕"/>
                  <a:sym typeface="맑은 고딕"/>
                </a:rPr>
                <a:t> </a:t>
              </a:r>
              <a:endParaRPr kumimoji="0" lang="en-US" altLang="ko-KR" sz="1900" b="1" i="0" baseline="0" dirty="0" smtClean="0">
                <a:solidFill>
                  <a:srgbClr val="595959">
                    <a:alpha val="100000"/>
                  </a:srgbClr>
                </a:solidFill>
                <a:latin typeface="맑은 고딕"/>
                <a:ea typeface="맑은 고딕"/>
                <a:sym typeface="맑은 고딕"/>
              </a:endParaRPr>
            </a:p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1900" b="1" i="0" baseline="0" dirty="0" smtClean="0">
                  <a:solidFill>
                    <a:srgbClr val="595959">
                      <a:alpha val="100000"/>
                    </a:srgbClr>
                  </a:solidFill>
                  <a:latin typeface="맑은 고딕"/>
                  <a:ea typeface="맑은 고딕"/>
                  <a:sym typeface="맑은 고딕"/>
                </a:rPr>
                <a:t>월드 </a:t>
              </a:r>
              <a:r>
                <a:rPr kumimoji="0" lang="ko-KR" altLang="en-US" sz="1900" b="1" i="0" baseline="0" dirty="0">
                  <a:solidFill>
                    <a:srgbClr val="595959">
                      <a:alpha val="100000"/>
                    </a:srgbClr>
                  </a:solidFill>
                  <a:latin typeface="맑은 고딕"/>
                  <a:ea typeface="맑은 고딕"/>
                  <a:sym typeface="맑은 고딕"/>
                </a:rPr>
                <a:t>챔피언십과 각 지역 리그 등등 </a:t>
              </a:r>
            </a:p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1900" b="1" i="0" baseline="0" dirty="0">
                  <a:solidFill>
                    <a:srgbClr val="595959">
                      <a:alpha val="100000"/>
                    </a:srgbClr>
                  </a:solidFill>
                  <a:latin typeface="맑은 고딕"/>
                  <a:ea typeface="맑은 고딕"/>
                  <a:sym typeface="맑은 고딕"/>
                </a:rPr>
                <a:t>수많은 e스포츠 대회가 </a:t>
              </a:r>
              <a:r>
                <a:rPr kumimoji="0" lang="ko-KR" altLang="en-US" sz="1900" b="1" i="0" baseline="0" dirty="0">
                  <a:solidFill>
                    <a:srgbClr val="595959">
                      <a:alpha val="100000"/>
                    </a:srgbClr>
                  </a:solidFill>
                  <a:latin typeface="맑은 고딕"/>
                  <a:ea typeface="맑은 고딕"/>
                </a:rPr>
                <a:t>개최되는</a:t>
              </a:r>
              <a:r>
                <a:rPr kumimoji="0" lang="ko-KR" altLang="en-US" sz="1900" b="1" i="0" baseline="0" dirty="0">
                  <a:solidFill>
                    <a:srgbClr val="595959">
                      <a:alpha val="100000"/>
                    </a:srgbClr>
                  </a:solidFill>
                  <a:latin typeface="맑은 고딕"/>
                  <a:ea typeface="맑은 고딕"/>
                  <a:sym typeface="맑은 고딕"/>
                </a:rPr>
                <a:t> 중이다.</a:t>
              </a:r>
              <a:endParaRPr kumimoji="0" lang="ko-KR" altLang="en-US" sz="1900" b="1" i="0" dirty="0">
                <a:solidFill>
                  <a:srgbClr val="595959">
                    <a:alpha val="100000"/>
                  </a:srgbClr>
                </a:solidFill>
                <a:latin typeface="맑은 고딕"/>
                <a:ea typeface="맑은 고딕"/>
                <a:sym typeface="맑은 고딕"/>
              </a:endParaRPr>
            </a:p>
          </p:txBody>
        </p:sp>
        <p:pic>
          <p:nvPicPr>
            <p:cNvPr id="11276" name="그림 11275"/>
            <p:cNvPicPr>
              <a:picLocks noChangeAspect="1"/>
            </p:cNvPicPr>
            <p:nvPr/>
          </p:nvPicPr>
          <p:blipFill rotWithShape="1">
            <a:blip r:embed="rId2">
              <a:lum/>
            </a:blip>
            <a:stretch>
              <a:fillRect/>
            </a:stretch>
          </p:blipFill>
          <p:spPr>
            <a:xfrm>
              <a:off x="236498" y="2407800"/>
              <a:ext cx="655520" cy="6555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</p:grpSp>
      <p:grpSp>
        <p:nvGrpSpPr>
          <p:cNvPr id="11277" name="Group 2"/>
          <p:cNvGrpSpPr/>
          <p:nvPr/>
        </p:nvGrpSpPr>
        <p:grpSpPr>
          <a:xfrm>
            <a:off x="5890144" y="1579300"/>
            <a:ext cx="5961534" cy="4871139"/>
            <a:chOff x="5890144" y="1579300"/>
            <a:chExt cx="5961534" cy="4871139"/>
          </a:xfrm>
        </p:grpSpPr>
        <p:sp>
          <p:nvSpPr>
            <p:cNvPr id="11278" name="TextBox 11277"/>
            <p:cNvSpPr txBox="1"/>
            <p:nvPr/>
          </p:nvSpPr>
          <p:spPr>
            <a:xfrm>
              <a:off x="8482031" y="2503025"/>
              <a:ext cx="250788" cy="585693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pic>
          <p:nvPicPr>
            <p:cNvPr id="11279" name="그림 11278"/>
            <p:cNvPicPr>
              <a:picLocks noChangeAspect="1"/>
            </p:cNvPicPr>
            <p:nvPr/>
          </p:nvPicPr>
          <p:blipFill rotWithShape="1">
            <a:blip r:embed="rId3">
              <a:lum/>
            </a:blip>
            <a:stretch>
              <a:fillRect/>
            </a:stretch>
          </p:blipFill>
          <p:spPr>
            <a:xfrm>
              <a:off x="5890144" y="1579300"/>
              <a:ext cx="5961534" cy="4871139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</p:pic>
        <p:sp>
          <p:nvSpPr>
            <p:cNvPr id="11280" name="TextBox 11279"/>
            <p:cNvSpPr txBox="1"/>
            <p:nvPr/>
          </p:nvSpPr>
          <p:spPr>
            <a:xfrm>
              <a:off x="10066076" y="2795062"/>
              <a:ext cx="1079287" cy="1472968"/>
            </a:xfrm>
            <a:prstGeom prst="rect">
              <a:avLst/>
            </a:prstGeom>
            <a:noFill/>
            <a:ln w="38235" cap="flat" cmpd="sng" algn="ctr">
              <a:solidFill>
                <a:srgbClr val="FFC000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  <p:sp>
          <p:nvSpPr>
            <p:cNvPr id="11284" name="TextBox 11283"/>
            <p:cNvSpPr txBox="1"/>
            <p:nvPr/>
          </p:nvSpPr>
          <p:spPr>
            <a:xfrm>
              <a:off x="9012186" y="4618788"/>
              <a:ext cx="904690" cy="1287207"/>
            </a:xfrm>
            <a:prstGeom prst="rect">
              <a:avLst/>
            </a:prstGeom>
            <a:noFill/>
            <a:ln w="38235" cap="flat" cmpd="sng" algn="ctr">
              <a:solidFill>
                <a:srgbClr val="FFC000"/>
              </a:solidFill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</p:grpSp>
      <p:pic>
        <p:nvPicPr>
          <p:cNvPr id="11285" name="그림 11284"/>
          <p:cNvPicPr>
            <a:picLocks noChangeAspect="1"/>
          </p:cNvPicPr>
          <p:nvPr/>
        </p:nvPicPr>
        <p:blipFill rotWithShape="1">
          <a:blip r:embed="rId4">
            <a:lum/>
          </a:blip>
          <a:stretch>
            <a:fillRect/>
          </a:stretch>
        </p:blipFill>
        <p:spPr>
          <a:xfrm>
            <a:off x="522172" y="1977670"/>
            <a:ext cx="4644185" cy="57157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1286" name="TextBox 11285"/>
          <p:cNvSpPr txBox="1"/>
          <p:nvPr/>
        </p:nvSpPr>
        <p:spPr>
          <a:xfrm>
            <a:off x="388880" y="1442771"/>
            <a:ext cx="4471151" cy="5412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32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■ 리그오브레전드란?</a:t>
            </a:r>
            <a:endParaRPr kumimoji="0" lang="ko-KR" altLang="en-US" sz="3200" b="1" i="0">
              <a:solidFill>
                <a:srgbClr val="000000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TextBox 12291"/>
          <p:cNvSpPr txBox="1"/>
          <p:nvPr/>
        </p:nvSpPr>
        <p:spPr>
          <a:xfrm>
            <a:off x="0" y="0"/>
            <a:ext cx="12186584" cy="1263429"/>
          </a:xfrm>
          <a:prstGeom prst="rect">
            <a:avLst/>
          </a:prstGeom>
          <a:solidFill>
            <a:srgbClr val="B7CFCE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2293" name="TextBox 12292"/>
          <p:cNvSpPr txBox="1"/>
          <p:nvPr/>
        </p:nvSpPr>
        <p:spPr>
          <a:xfrm>
            <a:off x="4512456" y="6582170"/>
            <a:ext cx="3161727" cy="23488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12294" name="그림 12293"/>
          <p:cNvPicPr>
            <a:picLocks noChangeAspect="1"/>
          </p:cNvPicPr>
          <p:nvPr/>
        </p:nvPicPr>
        <p:blipFill rotWithShape="1">
          <a:blip r:embed="rId2">
            <a:lum/>
          </a:blip>
          <a:stretch>
            <a:fillRect/>
          </a:stretch>
        </p:blipFill>
        <p:spPr>
          <a:xfrm>
            <a:off x="501281" y="1697804"/>
            <a:ext cx="6888496" cy="4610862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</p:pic>
      <p:sp>
        <p:nvSpPr>
          <p:cNvPr id="12295" name="TextBox 12294"/>
          <p:cNvSpPr txBox="1"/>
          <p:nvPr/>
        </p:nvSpPr>
        <p:spPr>
          <a:xfrm>
            <a:off x="8372517" y="1818925"/>
            <a:ext cx="982500" cy="339705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5" tIns="45725" rIns="91475" bIns="45725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이름</a:t>
            </a:r>
            <a:endParaRPr kumimoji="0" lang="ko-KR" altLang="en-US" sz="1800" b="1" i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2296" name="TextBox 12295"/>
          <p:cNvSpPr txBox="1"/>
          <p:nvPr/>
        </p:nvSpPr>
        <p:spPr>
          <a:xfrm>
            <a:off x="8372517" y="2828385"/>
            <a:ext cx="1188857" cy="3380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5" tIns="45725" rIns="91475" bIns="45725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아이디</a:t>
            </a:r>
            <a:endParaRPr kumimoji="0" lang="ko-KR" altLang="en-US" sz="1800" b="1" i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2297" name="TextBox 12296"/>
          <p:cNvSpPr txBox="1"/>
          <p:nvPr/>
        </p:nvSpPr>
        <p:spPr>
          <a:xfrm>
            <a:off x="8372517" y="2107837"/>
            <a:ext cx="982500" cy="2666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5" tIns="45725" rIns="91475" bIns="45725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>
                <a:solidFill>
                  <a:srgbClr val="4E4E4E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이상혁</a:t>
            </a:r>
            <a:endParaRPr kumimoji="0" lang="ko-KR" altLang="en-US" sz="1400" b="1" i="0">
              <a:solidFill>
                <a:srgbClr val="4E4E4E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2298" name="TextBox 12297"/>
          <p:cNvSpPr txBox="1"/>
          <p:nvPr/>
        </p:nvSpPr>
        <p:spPr>
          <a:xfrm>
            <a:off x="8372517" y="3166472"/>
            <a:ext cx="1095195" cy="2682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5" tIns="45725" rIns="91475" bIns="45725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>
                <a:solidFill>
                  <a:srgbClr val="4E4E4E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Faker</a:t>
            </a:r>
            <a:endParaRPr kumimoji="0" lang="ko-KR" altLang="en-US" sz="1400" b="1" i="0">
              <a:solidFill>
                <a:srgbClr val="4E4E4E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2299" name="타원 12298"/>
          <p:cNvSpPr/>
          <p:nvPr/>
        </p:nvSpPr>
        <p:spPr>
          <a:xfrm>
            <a:off x="8012214" y="1836396"/>
            <a:ext cx="304763" cy="304763"/>
          </a:xfrm>
          <a:prstGeom prst="ellipse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2300" name="타원 12299"/>
          <p:cNvSpPr/>
          <p:nvPr/>
        </p:nvSpPr>
        <p:spPr>
          <a:xfrm>
            <a:off x="8012214" y="2845856"/>
            <a:ext cx="304763" cy="303144"/>
          </a:xfrm>
          <a:prstGeom prst="ellipse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2301" name="TextBox 12300"/>
          <p:cNvSpPr txBox="1"/>
          <p:nvPr/>
        </p:nvSpPr>
        <p:spPr>
          <a:xfrm>
            <a:off x="8372517" y="3937870"/>
            <a:ext cx="1188857" cy="3380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5" tIns="45725" rIns="91475" bIns="45725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나이</a:t>
            </a:r>
            <a:endParaRPr kumimoji="0" lang="ko-KR" altLang="en-US" sz="1800" b="1" i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2302" name="TextBox 12301"/>
          <p:cNvSpPr txBox="1"/>
          <p:nvPr/>
        </p:nvSpPr>
        <p:spPr>
          <a:xfrm>
            <a:off x="8372517" y="4275957"/>
            <a:ext cx="879349" cy="26664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5" tIns="45725" rIns="91475" bIns="45725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>
                <a:solidFill>
                  <a:srgbClr val="4E4E4E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만23세 </a:t>
            </a:r>
            <a:endParaRPr kumimoji="0" lang="ko-KR" altLang="en-US" sz="1400" b="1" i="0">
              <a:solidFill>
                <a:srgbClr val="4E4E4E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2303" name="타원 12302"/>
          <p:cNvSpPr/>
          <p:nvPr/>
        </p:nvSpPr>
        <p:spPr>
          <a:xfrm>
            <a:off x="8012214" y="3969630"/>
            <a:ext cx="304763" cy="303144"/>
          </a:xfrm>
          <a:prstGeom prst="ellipse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12304" name="TextBox 12303"/>
          <p:cNvSpPr txBox="1"/>
          <p:nvPr/>
        </p:nvSpPr>
        <p:spPr>
          <a:xfrm>
            <a:off x="8372517" y="4936222"/>
            <a:ext cx="1188857" cy="33808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5" tIns="45725" rIns="91475" bIns="45725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1D1D1D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연봉</a:t>
            </a:r>
            <a:endParaRPr kumimoji="0" lang="ko-KR" altLang="en-US" sz="1800" b="1" i="0">
              <a:solidFill>
                <a:srgbClr val="1D1D1D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2308" name="TextBox 12307"/>
          <p:cNvSpPr txBox="1"/>
          <p:nvPr/>
        </p:nvSpPr>
        <p:spPr>
          <a:xfrm>
            <a:off x="8372517" y="5274309"/>
            <a:ext cx="1188857" cy="268203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75" tIns="45725" rIns="91475" bIns="45725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400" b="1" i="0" baseline="0">
                <a:solidFill>
                  <a:srgbClr val="4E4E4E">
                    <a:alpha val="100000"/>
                  </a:srgbClr>
                </a:solidFill>
                <a:latin typeface="맑은 고딕"/>
                <a:ea typeface="맑은 고딕"/>
                <a:sym typeface="Arial"/>
              </a:rPr>
              <a:t>30억 + α</a:t>
            </a:r>
            <a:endParaRPr kumimoji="0" lang="ko-KR" altLang="en-US" sz="1400" b="1" i="0">
              <a:solidFill>
                <a:srgbClr val="4E4E4E">
                  <a:alpha val="100000"/>
                </a:srgbClr>
              </a:solidFill>
              <a:latin typeface="맑은 고딕"/>
              <a:ea typeface="맑은 고딕"/>
              <a:sym typeface="Arial"/>
            </a:endParaRPr>
          </a:p>
        </p:txBody>
      </p:sp>
      <p:sp>
        <p:nvSpPr>
          <p:cNvPr id="12309" name="타원 12308"/>
          <p:cNvSpPr/>
          <p:nvPr/>
        </p:nvSpPr>
        <p:spPr>
          <a:xfrm>
            <a:off x="8012214" y="4953693"/>
            <a:ext cx="304763" cy="301582"/>
          </a:xfrm>
          <a:prstGeom prst="ellipse">
            <a:avLst/>
          </a:prstGeom>
          <a:solidFill>
            <a:srgbClr val="64818D"/>
          </a:solidFill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none" lIns="91440" tIns="45720" rIns="91440" bIns="45720" anchor="t">
            <a:noAutofit/>
          </a:bodyPr>
          <a:lstStyle/>
          <a:p>
            <a:pPr marL="0" lvl="0" indent="0" algn="l" rtl="0" eaLnBrk="1" latinLnBrk="1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None/>
              <a:defRPr/>
            </a:pPr>
            <a:endParaRPr kumimoji="1" lang="ko-KR" altLang="en-US" sz="1200" b="0" i="0" baseline="0">
              <a:solidFill>
                <a:schemeClr val="tx1"/>
              </a:solidFill>
              <a:latin typeface="Arial"/>
            </a:endParaRPr>
          </a:p>
        </p:txBody>
      </p:sp>
      <p:grpSp>
        <p:nvGrpSpPr>
          <p:cNvPr id="12310" name="Group 1"/>
          <p:cNvGrpSpPr/>
          <p:nvPr/>
        </p:nvGrpSpPr>
        <p:grpSpPr>
          <a:xfrm>
            <a:off x="255532" y="80935"/>
            <a:ext cx="3366466" cy="646032"/>
            <a:chOff x="255532" y="80935"/>
            <a:chExt cx="3366466" cy="646032"/>
          </a:xfrm>
        </p:grpSpPr>
        <p:sp>
          <p:nvSpPr>
            <p:cNvPr id="12311" name="TextBox 12310"/>
            <p:cNvSpPr txBox="1"/>
            <p:nvPr/>
          </p:nvSpPr>
          <p:spPr>
            <a:xfrm>
              <a:off x="255532" y="150763"/>
              <a:ext cx="672991" cy="522228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1" lang="ko-KR" altLang="en-US" sz="2800" b="0" i="0" baseline="0">
                  <a:solidFill>
                    <a:srgbClr val="64818D">
                      <a:alpha val="100000"/>
                    </a:srgbClr>
                  </a:solidFill>
                  <a:latin typeface="Arial"/>
                  <a:sym typeface="Arial"/>
                </a:rPr>
                <a:t>01</a:t>
              </a:r>
              <a:endParaRPr kumimoji="1" lang="ko-KR" altLang="en-US" sz="2800" b="0" i="0">
                <a:solidFill>
                  <a:srgbClr val="64818D">
                    <a:alpha val="100000"/>
                  </a:srgbClr>
                </a:solidFill>
                <a:latin typeface="Arial"/>
                <a:sym typeface="Arial"/>
              </a:endParaRPr>
            </a:p>
          </p:txBody>
        </p:sp>
        <p:sp>
          <p:nvSpPr>
            <p:cNvPr id="12312" name="TextBox 12311"/>
            <p:cNvSpPr txBox="1"/>
            <p:nvPr/>
          </p:nvSpPr>
          <p:spPr>
            <a:xfrm>
              <a:off x="928524" y="80935"/>
              <a:ext cx="2693474" cy="646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square" lIns="91424" tIns="45700" rIns="91424" bIns="45700" anchor="t">
              <a:spAutoFit/>
            </a:bodyPr>
            <a:lstStyle/>
            <a:p>
              <a:pPr marL="0" lvl="0" indent="0" algn="l" defTabSz="1028836" rtl="0" eaLnBrk="1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None/>
                <a:defRPr/>
              </a:pPr>
              <a:r>
                <a:rPr kumimoji="0" lang="ko-KR" altLang="en-US" sz="3600" b="1" i="0" baseline="0">
                  <a:solidFill>
                    <a:srgbClr val="000000">
                      <a:alpha val="100000"/>
                    </a:srgbClr>
                  </a:solidFill>
                  <a:latin typeface="맑은 고딕"/>
                  <a:ea typeface="맑은 고딕"/>
                  <a:sym typeface="Arial"/>
                </a:rPr>
                <a:t>주제 선정</a:t>
              </a:r>
              <a:endParaRPr kumimoji="0" lang="ko-KR" altLang="en-US" sz="3600" b="1" i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  <a:sym typeface="Arial"/>
              </a:endParaRPr>
            </a:p>
          </p:txBody>
        </p:sp>
        <p:sp>
          <p:nvSpPr>
            <p:cNvPr id="12313" name="TextBox 12312"/>
            <p:cNvSpPr txBox="1"/>
            <p:nvPr/>
          </p:nvSpPr>
          <p:spPr>
            <a:xfrm>
              <a:off x="842788" y="290474"/>
              <a:ext cx="46049" cy="307889"/>
            </a:xfrm>
            <a:prstGeom prst="rect">
              <a:avLst/>
            </a:prstGeom>
            <a:solidFill>
              <a:srgbClr val="64818D"/>
            </a:solidFill>
            <a:ln w="9525" cap="flat" cmpd="sng" algn="ctr">
              <a:noFill/>
              <a:prstDash val="solid"/>
              <a:round/>
              <a:headEnd w="med" len="med"/>
              <a:tailEnd w="med" len="med"/>
            </a:ln>
          </p:spPr>
          <p:txBody>
            <a:bodyPr vert="horz" wrap="none" lIns="91440" tIns="45720" rIns="91440" bIns="45720" anchor="t">
              <a:noAutofit/>
            </a:bodyPr>
            <a:lstStyle/>
            <a:p>
              <a:pPr marL="0" lvl="0" indent="0" algn="l" rtl="0" eaLnBrk="1" latinLnBrk="1" hangingPunct="1">
                <a:lnSpc>
                  <a:spcPct val="100000"/>
                </a:lnSpc>
                <a:spcBef>
                  <a:spcPct val="30000"/>
                </a:spcBef>
                <a:spcAft>
                  <a:spcPct val="0"/>
                </a:spcAft>
                <a:buNone/>
                <a:defRPr/>
              </a:pPr>
              <a:endParaRPr kumimoji="1" lang="ko-KR" altLang="en-US" sz="1200" b="0" i="0" baseline="0">
                <a:solidFill>
                  <a:schemeClr val="tx1"/>
                </a:solidFill>
                <a:latin typeface="Arial"/>
              </a:endParaRPr>
            </a:p>
          </p:txBody>
        </p:sp>
      </p:grpSp>
      <p:sp>
        <p:nvSpPr>
          <p:cNvPr id="12314" name="TextBox 12313"/>
          <p:cNvSpPr txBox="1"/>
          <p:nvPr/>
        </p:nvSpPr>
        <p:spPr>
          <a:xfrm>
            <a:off x="328541" y="768216"/>
            <a:ext cx="11597765" cy="296781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w="med" len="med"/>
            <a:tailEnd w="med" len="med"/>
          </a:ln>
        </p:spPr>
        <p:txBody>
          <a:bodyPr vert="horz" wrap="square" lIns="91424" tIns="45700" rIns="91424" bIns="45700" anchor="t">
            <a:noAutofit/>
          </a:bodyPr>
          <a:lstStyle/>
          <a:p>
            <a:pPr marL="0" lvl="0" indent="0" algn="l" defTabSz="1028836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/>
            </a:pP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 # e-sports의 규모    # 리그오브레전드란    </a:t>
            </a:r>
            <a:r>
              <a:rPr kumimoji="0" lang="ko-KR" altLang="en-US" sz="1800" b="1" i="0" baseline="0">
                <a:solidFill>
                  <a:srgbClr val="000000">
                    <a:alpha val="100000"/>
                  </a:srgbClr>
                </a:solidFill>
                <a:latin typeface="맑은 고딕"/>
                <a:ea typeface="맑은 고딕"/>
              </a:rPr>
              <a:t># 유명한 선수    </a:t>
            </a:r>
            <a:r>
              <a:rPr kumimoji="0" lang="ko-KR" altLang="en-US" sz="1800" b="1" i="0" baseline="0">
                <a:solidFill>
                  <a:srgbClr val="A6A6A6">
                    <a:alpha val="100000"/>
                  </a:srgbClr>
                </a:solidFill>
                <a:latin typeface="맑은 고딕"/>
                <a:ea typeface="맑은 고딕"/>
              </a:rPr>
              <a:t># MVP 포인트 및 Tier    # 목표  </a:t>
            </a:r>
            <a:endParaRPr kumimoji="0" lang="ko-KR" altLang="en-US" sz="1800" b="1" i="0">
              <a:solidFill>
                <a:srgbClr val="A6A6A6">
                  <a:alpha val="100000"/>
                </a:srgbClr>
              </a:solidFill>
              <a:latin typeface="맑은 고딕"/>
              <a:ea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5b9bd5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한컴오피스">
  <a:themeElements>
    <a:clrScheme name="PowerPoint">
      <a:dk1>
        <a:srgbClr val="000000"/>
      </a:dk1>
      <a:lt1>
        <a:srgbClr val="ffffff"/>
      </a:lt1>
      <a:dk2>
        <a:srgbClr val="000000"/>
      </a:dk2>
      <a:lt2>
        <a:srgbClr val="e7e6e6"/>
      </a:lt2>
      <a:accent1>
        <a:srgbClr val="5b9bd5"/>
      </a:accent1>
      <a:accent2>
        <a:srgbClr val="ed7d31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563c1"/>
      </a:hlink>
      <a:folHlink>
        <a:srgbClr val="954f72"/>
      </a:folHlink>
    </a:clrScheme>
    <a:fontScheme name="">
      <a:majorFont>
        <a:latin typeface="Arial"/>
        <a:ea typeface="Arial"/>
        <a:cs typeface=""/>
      </a:majorFont>
      <a:minorFont>
        <a:latin typeface="Arial"/>
        <a:ea typeface="Arial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2022</ep:Words>
  <ep:PresentationFormat>사용자 지정</ep:PresentationFormat>
  <ep:Paragraphs>262</ep:Paragraphs>
  <ep:Slides>55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55</vt:i4>
      </vt:variant>
    </vt:vector>
  </ep:HeadingPairs>
  <ep:TitlesOfParts>
    <vt:vector size="57" baseType="lpstr">
      <vt:lpstr>한컴오피스</vt:lpstr>
      <vt:lpstr>1_한컴오피스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2017-11-01T08:16:26.000</dcterms:created>
  <dc:creator>크레벅스</dc:creator>
  <cp:lastModifiedBy>wdp</cp:lastModifiedBy>
  <dcterms:modified xsi:type="dcterms:W3CDTF">2020-03-19T04:22:51.565</dcterms:modified>
  <cp:revision>100</cp:revision>
  <dc:title>PowerPoint 프레젠테이션</dc:title>
  <cp:version>1100.0100.01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